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Lst>
  <p:notesMasterIdLst>
    <p:notesMasterId r:id="rId37"/>
  </p:notesMasterIdLst>
  <p:handoutMasterIdLst>
    <p:handoutMasterId r:id="rId38"/>
  </p:handoutMasterIdLst>
  <p:sldIdLst>
    <p:sldId id="261" r:id="rId5"/>
    <p:sldId id="280" r:id="rId6"/>
    <p:sldId id="273" r:id="rId7"/>
    <p:sldId id="286" r:id="rId8"/>
    <p:sldId id="300" r:id="rId9"/>
    <p:sldId id="306" r:id="rId10"/>
    <p:sldId id="308" r:id="rId11"/>
    <p:sldId id="302" r:id="rId12"/>
    <p:sldId id="314" r:id="rId13"/>
    <p:sldId id="315" r:id="rId14"/>
    <p:sldId id="316" r:id="rId15"/>
    <p:sldId id="317" r:id="rId16"/>
    <p:sldId id="318" r:id="rId17"/>
    <p:sldId id="319" r:id="rId18"/>
    <p:sldId id="320" r:id="rId19"/>
    <p:sldId id="324" r:id="rId20"/>
    <p:sldId id="323" r:id="rId21"/>
    <p:sldId id="322" r:id="rId22"/>
    <p:sldId id="321" r:id="rId23"/>
    <p:sldId id="326" r:id="rId24"/>
    <p:sldId id="327" r:id="rId25"/>
    <p:sldId id="328" r:id="rId26"/>
    <p:sldId id="329" r:id="rId27"/>
    <p:sldId id="330" r:id="rId28"/>
    <p:sldId id="331" r:id="rId29"/>
    <p:sldId id="332" r:id="rId30"/>
    <p:sldId id="339" r:id="rId31"/>
    <p:sldId id="338" r:id="rId32"/>
    <p:sldId id="313" r:id="rId33"/>
    <p:sldId id="334" r:id="rId34"/>
    <p:sldId id="335" r:id="rId35"/>
    <p:sldId id="33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67B"/>
    <a:srgbClr val="E19E6B"/>
    <a:srgbClr val="EEEEEE"/>
    <a:srgbClr val="87175F"/>
    <a:srgbClr val="EEC621"/>
    <a:srgbClr val="E58C09"/>
    <a:srgbClr val="AEA422"/>
    <a:srgbClr val="F69E1D"/>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7" autoAdjust="0"/>
    <p:restoredTop sz="95034" autoAdjust="0"/>
  </p:normalViewPr>
  <p:slideViewPr>
    <p:cSldViewPr>
      <p:cViewPr varScale="1">
        <p:scale>
          <a:sx n="66" d="100"/>
          <a:sy n="66" d="100"/>
        </p:scale>
        <p:origin x="556" y="3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28029-8F19-429A-A6CD-49A7488A8CF2}"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CE404B27-B33A-482B-B72D-374078E2BDCF}">
      <dgm:prSet custT="1"/>
      <dgm:spPr/>
      <dgm:t>
        <a:bodyPr/>
        <a:lstStyle/>
        <a:p>
          <a:pPr>
            <a:lnSpc>
              <a:spcPct val="100000"/>
            </a:lnSpc>
            <a:defRPr b="1"/>
          </a:pPr>
          <a:r>
            <a:rPr lang="en-US" sz="1500" b="1" i="0" dirty="0">
              <a:solidFill>
                <a:srgbClr val="0070C0"/>
              </a:solidFill>
            </a:rPr>
            <a:t>Privacy and Confidentiality Breaches</a:t>
          </a:r>
          <a:endParaRPr lang="en-US" sz="1500" dirty="0">
            <a:solidFill>
              <a:srgbClr val="0070C0"/>
            </a:solidFill>
          </a:endParaRPr>
        </a:p>
      </dgm:t>
    </dgm:pt>
    <dgm:pt modelId="{4D491F9D-7201-4DE7-B7DF-0F906FF8D73D}" type="parTrans" cxnId="{B52715FC-B0CC-48ED-81C3-775715FA36C9}">
      <dgm:prSet/>
      <dgm:spPr/>
      <dgm:t>
        <a:bodyPr/>
        <a:lstStyle/>
        <a:p>
          <a:endParaRPr lang="en-US"/>
        </a:p>
      </dgm:t>
    </dgm:pt>
    <dgm:pt modelId="{13D3677E-EBD2-49AE-9FC7-893F337888A3}" type="sibTrans" cxnId="{B52715FC-B0CC-48ED-81C3-775715FA36C9}">
      <dgm:prSet/>
      <dgm:spPr/>
      <dgm:t>
        <a:bodyPr/>
        <a:lstStyle/>
        <a:p>
          <a:endParaRPr lang="en-US"/>
        </a:p>
      </dgm:t>
    </dgm:pt>
    <dgm:pt modelId="{E483B229-C961-4E7D-ABE2-0BDF1B087F63}">
      <dgm:prSet custT="1"/>
      <dgm:spPr/>
      <dgm:t>
        <a:bodyPr/>
        <a:lstStyle/>
        <a:p>
          <a:pPr>
            <a:lnSpc>
              <a:spcPct val="100000"/>
            </a:lnSpc>
          </a:pPr>
          <a:r>
            <a:rPr lang="en-US" sz="16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gm:t>
    </dgm:pt>
    <dgm:pt modelId="{493009A5-8B45-4A9A-A561-302EFC2D796F}" type="parTrans" cxnId="{23A729AC-22F4-432D-9F77-70127C8780BE}">
      <dgm:prSet/>
      <dgm:spPr/>
      <dgm:t>
        <a:bodyPr/>
        <a:lstStyle/>
        <a:p>
          <a:endParaRPr lang="en-US"/>
        </a:p>
      </dgm:t>
    </dgm:pt>
    <dgm:pt modelId="{BB5A56BE-835B-4DAE-85FE-65EEBC5DD801}" type="sibTrans" cxnId="{23A729AC-22F4-432D-9F77-70127C8780BE}">
      <dgm:prSet/>
      <dgm:spPr/>
      <dgm:t>
        <a:bodyPr/>
        <a:lstStyle/>
        <a:p>
          <a:endParaRPr lang="en-US"/>
        </a:p>
      </dgm:t>
    </dgm:pt>
    <dgm:pt modelId="{30EA628C-C7A6-4CF4-A679-C451F90FA3E4}">
      <dgm:prSet custT="1"/>
      <dgm:spPr/>
      <dgm:t>
        <a:bodyPr/>
        <a:lstStyle/>
        <a:p>
          <a:pPr>
            <a:lnSpc>
              <a:spcPct val="100000"/>
            </a:lnSpc>
            <a:defRPr b="1"/>
          </a:pPr>
          <a:r>
            <a:rPr lang="en-US" sz="1500" b="1" i="0" dirty="0">
              <a:solidFill>
                <a:srgbClr val="0070C0"/>
              </a:solidFill>
            </a:rPr>
            <a:t>Misinterpretation and Misuse of Data</a:t>
          </a:r>
          <a:endParaRPr lang="en-US" sz="1500" dirty="0">
            <a:solidFill>
              <a:srgbClr val="0070C0"/>
            </a:solidFill>
          </a:endParaRPr>
        </a:p>
      </dgm:t>
    </dgm:pt>
    <dgm:pt modelId="{E788E5A3-23C1-462A-B6F2-C18A9A3B25AC}" type="parTrans" cxnId="{F6923099-0381-41CE-9574-9338764DE4B5}">
      <dgm:prSet/>
      <dgm:spPr/>
      <dgm:t>
        <a:bodyPr/>
        <a:lstStyle/>
        <a:p>
          <a:endParaRPr lang="en-US"/>
        </a:p>
      </dgm:t>
    </dgm:pt>
    <dgm:pt modelId="{1A4FEEEB-366F-4401-8272-07A11509E22F}" type="sibTrans" cxnId="{F6923099-0381-41CE-9574-9338764DE4B5}">
      <dgm:prSet/>
      <dgm:spPr/>
      <dgm:t>
        <a:bodyPr/>
        <a:lstStyle/>
        <a:p>
          <a:endParaRPr lang="en-US"/>
        </a:p>
      </dgm:t>
    </dgm:pt>
    <dgm:pt modelId="{5C4A2782-4F55-409B-BA4B-5ABA45D4510D}">
      <dgm:prSet custT="1"/>
      <dgm:spPr/>
      <dgm:t>
        <a:bodyPr/>
        <a:lstStyle/>
        <a:p>
          <a:pPr>
            <a:lnSpc>
              <a:spcPct val="100000"/>
            </a:lnSpc>
          </a:pPr>
          <a:r>
            <a:rPr lang="en-US" sz="1600" dirty="0">
              <a:solidFill>
                <a:srgbClr val="0070C0"/>
              </a:solidFill>
            </a:rPr>
            <a:t>Open datasets can be misinterpreted by non-experts, leading to flawed conclusions, misinformation, or policy errors. In extreme cases, data can be intentionally manipulated to support biased narratives</a:t>
          </a:r>
        </a:p>
      </dgm:t>
    </dgm:pt>
    <dgm:pt modelId="{F4CAAAAC-129E-4235-82DE-E200225EE6D1}" type="parTrans" cxnId="{54689370-0C11-4252-9B73-75A2A0571A8E}">
      <dgm:prSet/>
      <dgm:spPr/>
      <dgm:t>
        <a:bodyPr/>
        <a:lstStyle/>
        <a:p>
          <a:endParaRPr lang="en-US"/>
        </a:p>
      </dgm:t>
    </dgm:pt>
    <dgm:pt modelId="{4E1EF17A-0E62-456E-A286-4DE68152623A}" type="sibTrans" cxnId="{54689370-0C11-4252-9B73-75A2A0571A8E}">
      <dgm:prSet/>
      <dgm:spPr/>
      <dgm:t>
        <a:bodyPr/>
        <a:lstStyle/>
        <a:p>
          <a:endParaRPr lang="en-US"/>
        </a:p>
      </dgm:t>
    </dgm:pt>
    <dgm:pt modelId="{EA3D2D46-C44E-498A-84E6-E01979899CB2}">
      <dgm:prSet/>
      <dgm:spPr/>
      <dgm:t>
        <a:bodyPr/>
        <a:lstStyle/>
        <a:p>
          <a:pPr>
            <a:lnSpc>
              <a:spcPct val="100000"/>
            </a:lnSpc>
            <a:defRPr b="1"/>
          </a:pPr>
          <a:r>
            <a:rPr lang="en-US" b="1" dirty="0">
              <a:solidFill>
                <a:srgbClr val="0070C0"/>
              </a:solidFill>
            </a:rPr>
            <a:t>Accessibility and Usability</a:t>
          </a:r>
          <a:endParaRPr lang="en-US" dirty="0">
            <a:solidFill>
              <a:srgbClr val="0070C0"/>
            </a:solidFill>
          </a:endParaRPr>
        </a:p>
      </dgm:t>
    </dgm:pt>
    <dgm:pt modelId="{63239BEB-8911-4CBE-9D38-AD41464ACC88}" type="parTrans" cxnId="{27C6FAB2-762C-46E8-AE56-A5D2516991F0}">
      <dgm:prSet/>
      <dgm:spPr/>
      <dgm:t>
        <a:bodyPr/>
        <a:lstStyle/>
        <a:p>
          <a:endParaRPr lang="en-US"/>
        </a:p>
      </dgm:t>
    </dgm:pt>
    <dgm:pt modelId="{6B7DB900-A225-4ADF-9BFC-463FBAE1260E}" type="sibTrans" cxnId="{27C6FAB2-762C-46E8-AE56-A5D2516991F0}">
      <dgm:prSet/>
      <dgm:spPr/>
      <dgm:t>
        <a:bodyPr/>
        <a:lstStyle/>
        <a:p>
          <a:endParaRPr lang="en-US"/>
        </a:p>
      </dgm:t>
    </dgm:pt>
    <dgm:pt modelId="{961B0126-57D9-4526-B526-9039B47D168A}">
      <dgm:prSet custT="1"/>
      <dgm:spPr/>
      <dgm:t>
        <a:bodyPr/>
        <a:lstStyle/>
        <a:p>
          <a:pPr>
            <a:lnSpc>
              <a:spcPct val="100000"/>
            </a:lnSpc>
          </a:pPr>
          <a:r>
            <a:rPr lang="en-US" sz="1600" dirty="0">
              <a:solidFill>
                <a:srgbClr val="0070C0"/>
              </a:solidFill>
            </a:rPr>
            <a:t>Not all open datasets undergo rigorous quality control. Outdated, incomplete, or inaccurate data can compromise research validity and lead to misguided decisions</a:t>
          </a:r>
        </a:p>
      </dgm:t>
    </dgm:pt>
    <dgm:pt modelId="{6C1A77F8-97E5-4CE9-8A3C-20B4624FED89}" type="parTrans" cxnId="{D5D13138-E5E2-44C5-BD55-0D68EA08B365}">
      <dgm:prSet/>
      <dgm:spPr/>
      <dgm:t>
        <a:bodyPr/>
        <a:lstStyle/>
        <a:p>
          <a:endParaRPr lang="en-US"/>
        </a:p>
      </dgm:t>
    </dgm:pt>
    <dgm:pt modelId="{5E2053BC-8486-4246-A0DF-DAEDF44F1769}" type="sibTrans" cxnId="{D5D13138-E5E2-44C5-BD55-0D68EA08B365}">
      <dgm:prSet/>
      <dgm:spPr/>
      <dgm:t>
        <a:bodyPr/>
        <a:lstStyle/>
        <a:p>
          <a:endParaRPr lang="en-US"/>
        </a:p>
      </dgm:t>
    </dgm:pt>
    <dgm:pt modelId="{3588FEE3-98BA-425A-B254-A714E9B3CCCB}">
      <dgm:prSet/>
      <dgm:spPr/>
      <dgm:t>
        <a:bodyPr/>
        <a:lstStyle/>
        <a:p>
          <a:pPr>
            <a:lnSpc>
              <a:spcPct val="100000"/>
            </a:lnSpc>
            <a:defRPr b="1"/>
          </a:pPr>
          <a:r>
            <a:rPr lang="en-US" b="1" i="0" dirty="0">
              <a:solidFill>
                <a:srgbClr val="0070C0"/>
              </a:solidFill>
            </a:rPr>
            <a:t>Cybersecurity and Data Integrity Risks</a:t>
          </a:r>
          <a:endParaRPr lang="en-US" dirty="0">
            <a:solidFill>
              <a:srgbClr val="0070C0"/>
            </a:solidFill>
          </a:endParaRPr>
        </a:p>
      </dgm:t>
    </dgm:pt>
    <dgm:pt modelId="{411743C8-47F6-47AA-B1E1-21755D26B1A9}" type="parTrans" cxnId="{693F4054-B3F1-4934-9A1D-73FAA25EB046}">
      <dgm:prSet/>
      <dgm:spPr/>
      <dgm:t>
        <a:bodyPr/>
        <a:lstStyle/>
        <a:p>
          <a:endParaRPr lang="en-US"/>
        </a:p>
      </dgm:t>
    </dgm:pt>
    <dgm:pt modelId="{7521BB4D-69D1-451A-A6DB-81F4E005AE50}" type="sibTrans" cxnId="{693F4054-B3F1-4934-9A1D-73FAA25EB046}">
      <dgm:prSet/>
      <dgm:spPr/>
      <dgm:t>
        <a:bodyPr/>
        <a:lstStyle/>
        <a:p>
          <a:endParaRPr lang="en-US"/>
        </a:p>
      </dgm:t>
    </dgm:pt>
    <dgm:pt modelId="{2672F098-946B-4581-84CB-253A448CABCB}">
      <dgm:prSet custT="1"/>
      <dgm:spPr/>
      <dgm:t>
        <a:bodyPr/>
        <a:lstStyle/>
        <a:p>
          <a:pPr>
            <a:lnSpc>
              <a:spcPct val="100000"/>
            </a:lnSpc>
          </a:pPr>
          <a:r>
            <a:rPr lang="en-US" sz="1600" dirty="0">
              <a:solidFill>
                <a:srgbClr val="0070C0"/>
              </a:solidFill>
            </a:rPr>
            <a:t>Open data platforms may become targets for cyberattacks, data manipulation, or corruption of files, potentially undermining trust in the dataset</a:t>
          </a:r>
        </a:p>
      </dgm:t>
    </dgm:pt>
    <dgm:pt modelId="{68138AA0-3780-4183-A14B-549662DBA109}" type="parTrans" cxnId="{D7DEED8A-F5A8-4B36-9881-1D9CD27FAC6C}">
      <dgm:prSet/>
      <dgm:spPr/>
      <dgm:t>
        <a:bodyPr/>
        <a:lstStyle/>
        <a:p>
          <a:endParaRPr lang="en-US"/>
        </a:p>
      </dgm:t>
    </dgm:pt>
    <dgm:pt modelId="{2CC82CB8-0751-4E31-B029-6EA7A97456EB}" type="sibTrans" cxnId="{D7DEED8A-F5A8-4B36-9881-1D9CD27FAC6C}">
      <dgm:prSet/>
      <dgm:spPr/>
      <dgm:t>
        <a:bodyPr/>
        <a:lstStyle/>
        <a:p>
          <a:endParaRPr lang="en-US"/>
        </a:p>
      </dgm:t>
    </dgm:pt>
    <dgm:pt modelId="{147A2FB3-5ACE-4CBA-9625-93AB3DD65B18}">
      <dgm:prSet custT="1"/>
      <dgm:spPr/>
      <dgm:t>
        <a:bodyPr/>
        <a:lstStyle/>
        <a:p>
          <a:pPr>
            <a:lnSpc>
              <a:spcPct val="100000"/>
            </a:lnSpc>
            <a:defRPr b="1"/>
          </a:pPr>
          <a:r>
            <a:rPr lang="en-US" sz="1600" b="1" dirty="0">
              <a:solidFill>
                <a:srgbClr val="0070C0"/>
              </a:solidFill>
            </a:rPr>
            <a:t>Metadata and Documentation Standards</a:t>
          </a:r>
          <a:endParaRPr lang="en-US" sz="1600" dirty="0">
            <a:solidFill>
              <a:srgbClr val="0070C0"/>
            </a:solidFill>
          </a:endParaRPr>
        </a:p>
      </dgm:t>
    </dgm:pt>
    <dgm:pt modelId="{489BC4F3-06BA-4BB6-B69F-D22945944F5F}" type="parTrans" cxnId="{794BE767-1247-412A-B0F5-C9C63C21997E}">
      <dgm:prSet/>
      <dgm:spPr/>
      <dgm:t>
        <a:bodyPr/>
        <a:lstStyle/>
        <a:p>
          <a:endParaRPr lang="en-US"/>
        </a:p>
      </dgm:t>
    </dgm:pt>
    <dgm:pt modelId="{CB75EC04-91ED-4811-8472-33EDE38E0847}" type="sibTrans" cxnId="{794BE767-1247-412A-B0F5-C9C63C21997E}">
      <dgm:prSet/>
      <dgm:spPr/>
      <dgm:t>
        <a:bodyPr/>
        <a:lstStyle/>
        <a:p>
          <a:endParaRPr lang="en-US"/>
        </a:p>
      </dgm:t>
    </dgm:pt>
    <dgm:pt modelId="{8FD3C162-6891-4F03-A985-07433809AEDF}">
      <dgm:prSet custT="1"/>
      <dgm:spPr/>
      <dgm:t>
        <a:bodyPr/>
        <a:lstStyle/>
        <a:p>
          <a:pPr>
            <a:lnSpc>
              <a:spcPct val="100000"/>
            </a:lnSpc>
          </a:pPr>
          <a:r>
            <a:rPr lang="en-US" sz="1600" dirty="0">
              <a:solidFill>
                <a:srgbClr val="0070C0"/>
              </a:solidFill>
            </a:rPr>
            <a:t>Publish datasets with comprehensive metadata that explains methodology, scope, limitations, and intended uses to reduce misinterpretation</a:t>
          </a:r>
        </a:p>
      </dgm:t>
    </dgm:pt>
    <dgm:pt modelId="{F3F3CCF8-DD14-43DE-9898-236879F271B3}" type="parTrans" cxnId="{D03B37A2-6D7C-4A23-B062-D7330ACF46A4}">
      <dgm:prSet/>
      <dgm:spPr/>
      <dgm:t>
        <a:bodyPr/>
        <a:lstStyle/>
        <a:p>
          <a:endParaRPr lang="en-US"/>
        </a:p>
      </dgm:t>
    </dgm:pt>
    <dgm:pt modelId="{46EAE01E-CBAD-4099-BA0D-0BADA71C8FF6}" type="sibTrans" cxnId="{D03B37A2-6D7C-4A23-B062-D7330ACF46A4}">
      <dgm:prSet/>
      <dgm:spPr/>
      <dgm:t>
        <a:bodyPr/>
        <a:lstStyle/>
        <a:p>
          <a:endParaRPr lang="en-US"/>
        </a:p>
      </dgm:t>
    </dgm:pt>
    <dgm:pt modelId="{E8F140CC-E82F-4B1D-BA5A-C57A83BB3302}">
      <dgm:prSet custT="1"/>
      <dgm:spPr/>
      <dgm:t>
        <a:bodyPr/>
        <a:lstStyle/>
        <a:p>
          <a:pPr>
            <a:lnSpc>
              <a:spcPct val="100000"/>
            </a:lnSpc>
            <a:defRPr b="1"/>
          </a:pPr>
          <a:r>
            <a:rPr lang="en-US" sz="1600" b="1" dirty="0">
              <a:solidFill>
                <a:srgbClr val="0070C0"/>
              </a:solidFill>
            </a:rPr>
            <a:t>Economic and Strategic Risks</a:t>
          </a:r>
          <a:endParaRPr lang="en-US" sz="1600" dirty="0">
            <a:solidFill>
              <a:srgbClr val="0070C0"/>
            </a:solidFill>
          </a:endParaRPr>
        </a:p>
      </dgm:t>
    </dgm:pt>
    <dgm:pt modelId="{F1985074-7649-4C7D-BB3F-3CD11606699A}" type="parTrans" cxnId="{A4AC8C67-DA48-4A95-8292-22D20ACEBEB9}">
      <dgm:prSet/>
      <dgm:spPr/>
      <dgm:t>
        <a:bodyPr/>
        <a:lstStyle/>
        <a:p>
          <a:endParaRPr lang="en-US"/>
        </a:p>
      </dgm:t>
    </dgm:pt>
    <dgm:pt modelId="{147018E7-EEA1-4F5A-9A6A-ED2B1A095C78}" type="sibTrans" cxnId="{A4AC8C67-DA48-4A95-8292-22D20ACEBEB9}">
      <dgm:prSet/>
      <dgm:spPr/>
      <dgm:t>
        <a:bodyPr/>
        <a:lstStyle/>
        <a:p>
          <a:endParaRPr lang="en-US"/>
        </a:p>
      </dgm:t>
    </dgm:pt>
    <dgm:pt modelId="{515C2D50-FC0B-4587-B555-FBD7E97C54FE}">
      <dgm:prSet custT="1"/>
      <dgm:spPr/>
      <dgm:t>
        <a:bodyPr/>
        <a:lstStyle/>
        <a:p>
          <a:pPr>
            <a:lnSpc>
              <a:spcPct val="100000"/>
            </a:lnSpc>
          </a:pPr>
          <a:r>
            <a:rPr lang="en-US" sz="1600" dirty="0">
              <a:solidFill>
                <a:srgbClr val="0070C0"/>
              </a:solidFill>
            </a:rPr>
            <a:t>In sensitive sectors such as defense, energy, or natural resources, making certain datasets openly available could inadvertently reveal strategic vulnerabilities or be exploited by malicious actors</a:t>
          </a:r>
        </a:p>
      </dgm:t>
    </dgm:pt>
    <dgm:pt modelId="{7955058F-501B-45B8-8B5A-A785D1A25F4E}" type="parTrans" cxnId="{D8BF8313-C91E-45A7-90BB-D9B98B693635}">
      <dgm:prSet/>
      <dgm:spPr/>
      <dgm:t>
        <a:bodyPr/>
        <a:lstStyle/>
        <a:p>
          <a:endParaRPr lang="en-US"/>
        </a:p>
      </dgm:t>
    </dgm:pt>
    <dgm:pt modelId="{80A207B0-0F59-49BC-A290-74ABABD234AC}" type="sibTrans" cxnId="{D8BF8313-C91E-45A7-90BB-D9B98B693635}">
      <dgm:prSet/>
      <dgm:spPr/>
      <dgm:t>
        <a:bodyPr/>
        <a:lstStyle/>
        <a:p>
          <a:endParaRPr lang="en-US"/>
        </a:p>
      </dgm:t>
    </dgm:pt>
    <dgm:pt modelId="{36C3FA06-83F2-4DA1-88E3-170847E39450}" type="pres">
      <dgm:prSet presAssocID="{CBD28029-8F19-429A-A6CD-49A7488A8CF2}" presName="root" presStyleCnt="0">
        <dgm:presLayoutVars>
          <dgm:dir/>
          <dgm:resizeHandles val="exact"/>
        </dgm:presLayoutVars>
      </dgm:prSet>
      <dgm:spPr/>
    </dgm:pt>
    <dgm:pt modelId="{A45E3FBD-2FE7-42B5-AD35-32032BA10B75}" type="pres">
      <dgm:prSet presAssocID="{CE404B27-B33A-482B-B72D-374078E2BDCF}" presName="compNode" presStyleCnt="0"/>
      <dgm:spPr/>
    </dgm:pt>
    <dgm:pt modelId="{3FBC051C-2F76-4AA4-AB06-F9CF689D2DB8}" type="pres">
      <dgm:prSet presAssocID="{CE404B27-B33A-482B-B72D-374078E2BD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F705A71-D285-47EF-9C73-94BE62E9833A}" type="pres">
      <dgm:prSet presAssocID="{CE404B27-B33A-482B-B72D-374078E2BDCF}" presName="iconSpace" presStyleCnt="0"/>
      <dgm:spPr/>
    </dgm:pt>
    <dgm:pt modelId="{130CDE70-99FE-4A70-857E-148AD35D5E31}" type="pres">
      <dgm:prSet presAssocID="{CE404B27-B33A-482B-B72D-374078E2BDCF}" presName="parTx" presStyleLbl="revTx" presStyleIdx="0" presStyleCnt="12" custLinFactNeighborX="3112" custLinFactNeighborY="-20589">
        <dgm:presLayoutVars>
          <dgm:chMax val="0"/>
          <dgm:chPref val="0"/>
        </dgm:presLayoutVars>
      </dgm:prSet>
      <dgm:spPr/>
    </dgm:pt>
    <dgm:pt modelId="{B88A78E5-C206-4055-8667-0E20D8595478}" type="pres">
      <dgm:prSet presAssocID="{CE404B27-B33A-482B-B72D-374078E2BDCF}" presName="txSpace" presStyleCnt="0"/>
      <dgm:spPr/>
    </dgm:pt>
    <dgm:pt modelId="{6AB42CFF-EF10-414C-BB8F-D0B32344CF79}" type="pres">
      <dgm:prSet presAssocID="{CE404B27-B33A-482B-B72D-374078E2BDCF}" presName="desTx" presStyleLbl="revTx" presStyleIdx="1" presStyleCnt="12" custLinFactNeighborX="1939" custLinFactNeighborY="-2336">
        <dgm:presLayoutVars/>
      </dgm:prSet>
      <dgm:spPr/>
    </dgm:pt>
    <dgm:pt modelId="{41E30BBF-667B-4AD1-B0E6-EF8B7E282CB0}" type="pres">
      <dgm:prSet presAssocID="{13D3677E-EBD2-49AE-9FC7-893F337888A3}" presName="sibTrans" presStyleCnt="0"/>
      <dgm:spPr/>
    </dgm:pt>
    <dgm:pt modelId="{85217560-6727-4544-AA1A-425CABBD4C39}" type="pres">
      <dgm:prSet presAssocID="{30EA628C-C7A6-4CF4-A679-C451F90FA3E4}" presName="compNode" presStyleCnt="0"/>
      <dgm:spPr/>
    </dgm:pt>
    <dgm:pt modelId="{45399853-50EA-4B9E-8198-30DCEA9DF408}" type="pres">
      <dgm:prSet presAssocID="{30EA628C-C7A6-4CF4-A679-C451F90FA3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5040078F-2468-40CC-A584-C3CA2463B5CE}" type="pres">
      <dgm:prSet presAssocID="{30EA628C-C7A6-4CF4-A679-C451F90FA3E4}" presName="iconSpace" presStyleCnt="0"/>
      <dgm:spPr/>
    </dgm:pt>
    <dgm:pt modelId="{4B7D14B7-7E21-4EE6-A514-4A2449C1D466}" type="pres">
      <dgm:prSet presAssocID="{30EA628C-C7A6-4CF4-A679-C451F90FA3E4}" presName="parTx" presStyleLbl="revTx" presStyleIdx="2" presStyleCnt="12">
        <dgm:presLayoutVars>
          <dgm:chMax val="0"/>
          <dgm:chPref val="0"/>
        </dgm:presLayoutVars>
      </dgm:prSet>
      <dgm:spPr/>
    </dgm:pt>
    <dgm:pt modelId="{70BCA0E2-8DD0-40E4-B362-DDDC7E8B46E6}" type="pres">
      <dgm:prSet presAssocID="{30EA628C-C7A6-4CF4-A679-C451F90FA3E4}" presName="txSpace" presStyleCnt="0"/>
      <dgm:spPr/>
    </dgm:pt>
    <dgm:pt modelId="{8BE7695F-C21F-4D71-877C-AA2EBC8F0EB2}" type="pres">
      <dgm:prSet presAssocID="{30EA628C-C7A6-4CF4-A679-C451F90FA3E4}" presName="desTx" presStyleLbl="revTx" presStyleIdx="3" presStyleCnt="12" custLinFactNeighborX="2682" custLinFactNeighborY="-5160">
        <dgm:presLayoutVars/>
      </dgm:prSet>
      <dgm:spPr/>
    </dgm:pt>
    <dgm:pt modelId="{574D4A7B-1657-424A-875D-8AC2E882936F}" type="pres">
      <dgm:prSet presAssocID="{1A4FEEEB-366F-4401-8272-07A11509E22F}" presName="sibTrans" presStyleCnt="0"/>
      <dgm:spPr/>
    </dgm:pt>
    <dgm:pt modelId="{2387730E-A025-4652-A895-ADC744340B49}" type="pres">
      <dgm:prSet presAssocID="{EA3D2D46-C44E-498A-84E6-E01979899CB2}" presName="compNode" presStyleCnt="0"/>
      <dgm:spPr/>
    </dgm:pt>
    <dgm:pt modelId="{F1CD633D-5B2D-4091-8DDD-DECE06420E0B}" type="pres">
      <dgm:prSet presAssocID="{EA3D2D46-C44E-498A-84E6-E01979899C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F4172C3-527F-40D8-9605-8B5209823F5C}" type="pres">
      <dgm:prSet presAssocID="{EA3D2D46-C44E-498A-84E6-E01979899CB2}" presName="iconSpace" presStyleCnt="0"/>
      <dgm:spPr/>
    </dgm:pt>
    <dgm:pt modelId="{EEDF42BD-BBFF-4804-A91A-84E1C1F2EECD}" type="pres">
      <dgm:prSet presAssocID="{EA3D2D46-C44E-498A-84E6-E01979899CB2}" presName="parTx" presStyleLbl="revTx" presStyleIdx="4" presStyleCnt="12">
        <dgm:presLayoutVars>
          <dgm:chMax val="0"/>
          <dgm:chPref val="0"/>
        </dgm:presLayoutVars>
      </dgm:prSet>
      <dgm:spPr/>
    </dgm:pt>
    <dgm:pt modelId="{2CECB97E-E5CF-4F58-AB5A-75210825056C}" type="pres">
      <dgm:prSet presAssocID="{EA3D2D46-C44E-498A-84E6-E01979899CB2}" presName="txSpace" presStyleCnt="0"/>
      <dgm:spPr/>
    </dgm:pt>
    <dgm:pt modelId="{7A8B9CE7-DF94-4B02-B29B-3803CB25D7FF}" type="pres">
      <dgm:prSet presAssocID="{EA3D2D46-C44E-498A-84E6-E01979899CB2}" presName="desTx" presStyleLbl="revTx" presStyleIdx="5" presStyleCnt="12" custLinFactNeighborX="2421" custLinFactNeighborY="-4495">
        <dgm:presLayoutVars/>
      </dgm:prSet>
      <dgm:spPr/>
    </dgm:pt>
    <dgm:pt modelId="{BF097743-0B8C-4E75-8554-018C15E6BDAB}" type="pres">
      <dgm:prSet presAssocID="{6B7DB900-A225-4ADF-9BFC-463FBAE1260E}" presName="sibTrans" presStyleCnt="0"/>
      <dgm:spPr/>
    </dgm:pt>
    <dgm:pt modelId="{BE9F3646-5E00-4643-A6D3-4A49325BAF53}" type="pres">
      <dgm:prSet presAssocID="{3588FEE3-98BA-425A-B254-A714E9B3CCCB}" presName="compNode" presStyleCnt="0"/>
      <dgm:spPr/>
    </dgm:pt>
    <dgm:pt modelId="{6ABF449A-9298-429E-BCCD-D57DE02BD6EB}" type="pres">
      <dgm:prSet presAssocID="{3588FEE3-98BA-425A-B254-A714E9B3CC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28628157-D4C1-431B-BC31-128392E5891B}" type="pres">
      <dgm:prSet presAssocID="{3588FEE3-98BA-425A-B254-A714E9B3CCCB}" presName="iconSpace" presStyleCnt="0"/>
      <dgm:spPr/>
    </dgm:pt>
    <dgm:pt modelId="{9175AA29-0F23-41AA-B30C-CB78D4F88AAB}" type="pres">
      <dgm:prSet presAssocID="{3588FEE3-98BA-425A-B254-A714E9B3CCCB}" presName="parTx" presStyleLbl="revTx" presStyleIdx="6" presStyleCnt="12" custLinFactNeighborX="-6640" custLinFactNeighborY="-20589">
        <dgm:presLayoutVars>
          <dgm:chMax val="0"/>
          <dgm:chPref val="0"/>
        </dgm:presLayoutVars>
      </dgm:prSet>
      <dgm:spPr/>
    </dgm:pt>
    <dgm:pt modelId="{25E4867B-6088-484F-81D1-19D9B8F50FC2}" type="pres">
      <dgm:prSet presAssocID="{3588FEE3-98BA-425A-B254-A714E9B3CCCB}" presName="txSpace" presStyleCnt="0"/>
      <dgm:spPr/>
    </dgm:pt>
    <dgm:pt modelId="{486E7F40-EF77-41E5-AC8E-668AC509189E}" type="pres">
      <dgm:prSet presAssocID="{3588FEE3-98BA-425A-B254-A714E9B3CCCB}" presName="desTx" presStyleLbl="revTx" presStyleIdx="7" presStyleCnt="12" custLinFactNeighborX="-6640" custLinFactNeighborY="-7550">
        <dgm:presLayoutVars/>
      </dgm:prSet>
      <dgm:spPr/>
    </dgm:pt>
    <dgm:pt modelId="{01CC5551-115D-459A-AB86-A9404B924FFD}" type="pres">
      <dgm:prSet presAssocID="{7521BB4D-69D1-451A-A6DB-81F4E005AE50}" presName="sibTrans" presStyleCnt="0"/>
      <dgm:spPr/>
    </dgm:pt>
    <dgm:pt modelId="{EF843743-2FD5-4F7F-97B4-61F7281C38D5}" type="pres">
      <dgm:prSet presAssocID="{147A2FB3-5ACE-4CBA-9625-93AB3DD65B18}" presName="compNode" presStyleCnt="0"/>
      <dgm:spPr/>
    </dgm:pt>
    <dgm:pt modelId="{82BA8B30-F2A5-4012-97CB-F48C497DD083}" type="pres">
      <dgm:prSet presAssocID="{147A2FB3-5ACE-4CBA-9625-93AB3DD65B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0661DD98-556A-420B-9D31-876E00BDC528}" type="pres">
      <dgm:prSet presAssocID="{147A2FB3-5ACE-4CBA-9625-93AB3DD65B18}" presName="iconSpace" presStyleCnt="0"/>
      <dgm:spPr/>
    </dgm:pt>
    <dgm:pt modelId="{CC27E746-F8FF-4C69-9A8A-887543E24931}" type="pres">
      <dgm:prSet presAssocID="{147A2FB3-5ACE-4CBA-9625-93AB3DD65B18}" presName="parTx" presStyleLbl="revTx" presStyleIdx="8" presStyleCnt="12">
        <dgm:presLayoutVars>
          <dgm:chMax val="0"/>
          <dgm:chPref val="0"/>
        </dgm:presLayoutVars>
      </dgm:prSet>
      <dgm:spPr/>
    </dgm:pt>
    <dgm:pt modelId="{ACFF576D-8233-4330-8A1F-1AC63E9A41CB}" type="pres">
      <dgm:prSet presAssocID="{147A2FB3-5ACE-4CBA-9625-93AB3DD65B18}" presName="txSpace" presStyleCnt="0"/>
      <dgm:spPr/>
    </dgm:pt>
    <dgm:pt modelId="{96F69C88-34E4-4D94-9EF4-B6F150D046C7}" type="pres">
      <dgm:prSet presAssocID="{147A2FB3-5ACE-4CBA-9625-93AB3DD65B18}" presName="desTx" presStyleLbl="revTx" presStyleIdx="9" presStyleCnt="12">
        <dgm:presLayoutVars/>
      </dgm:prSet>
      <dgm:spPr/>
    </dgm:pt>
    <dgm:pt modelId="{6B3998E8-E975-45EB-AFDE-51FADABA1CE1}" type="pres">
      <dgm:prSet presAssocID="{CB75EC04-91ED-4811-8472-33EDE38E0847}" presName="sibTrans" presStyleCnt="0"/>
      <dgm:spPr/>
    </dgm:pt>
    <dgm:pt modelId="{E1B1C7FD-3BB4-418C-BDCA-63D0DA7EF5ED}" type="pres">
      <dgm:prSet presAssocID="{E8F140CC-E82F-4B1D-BA5A-C57A83BB3302}" presName="compNode" presStyleCnt="0"/>
      <dgm:spPr/>
    </dgm:pt>
    <dgm:pt modelId="{A94CC287-B0DC-46D0-8410-227FCB80E58C}" type="pres">
      <dgm:prSet presAssocID="{E8F140CC-E82F-4B1D-BA5A-C57A83BB330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55AB59AE-108D-4885-B70A-9416C5567DF4}" type="pres">
      <dgm:prSet presAssocID="{E8F140CC-E82F-4B1D-BA5A-C57A83BB3302}" presName="iconSpace" presStyleCnt="0"/>
      <dgm:spPr/>
    </dgm:pt>
    <dgm:pt modelId="{16519950-CADE-4864-861D-900D131323AB}" type="pres">
      <dgm:prSet presAssocID="{E8F140CC-E82F-4B1D-BA5A-C57A83BB3302}" presName="parTx" presStyleLbl="revTx" presStyleIdx="10" presStyleCnt="12">
        <dgm:presLayoutVars>
          <dgm:chMax val="0"/>
          <dgm:chPref val="0"/>
        </dgm:presLayoutVars>
      </dgm:prSet>
      <dgm:spPr/>
    </dgm:pt>
    <dgm:pt modelId="{729AEEAF-6093-4E64-8CCA-80A745404005}" type="pres">
      <dgm:prSet presAssocID="{E8F140CC-E82F-4B1D-BA5A-C57A83BB3302}" presName="txSpace" presStyleCnt="0"/>
      <dgm:spPr/>
    </dgm:pt>
    <dgm:pt modelId="{957DE8EB-CE96-44CE-8FBE-AE0B81EC070C}" type="pres">
      <dgm:prSet presAssocID="{E8F140CC-E82F-4B1D-BA5A-C57A83BB3302}" presName="desTx" presStyleLbl="revTx" presStyleIdx="11" presStyleCnt="12" custLinFactNeighborX="1315" custLinFactNeighborY="-7211">
        <dgm:presLayoutVars/>
      </dgm:prSet>
      <dgm:spPr/>
    </dgm:pt>
  </dgm:ptLst>
  <dgm:cxnLst>
    <dgm:cxn modelId="{8908460D-AD86-4780-99B5-8D72E14849B0}" type="presOf" srcId="{EA3D2D46-C44E-498A-84E6-E01979899CB2}" destId="{EEDF42BD-BBFF-4804-A91A-84E1C1F2EECD}" srcOrd="0" destOrd="0" presId="urn:microsoft.com/office/officeart/2018/2/layout/IconLabelDescriptionList"/>
    <dgm:cxn modelId="{D8BF8313-C91E-45A7-90BB-D9B98B693635}" srcId="{E8F140CC-E82F-4B1D-BA5A-C57A83BB3302}" destId="{515C2D50-FC0B-4587-B555-FBD7E97C54FE}" srcOrd="0" destOrd="0" parTransId="{7955058F-501B-45B8-8B5A-A785D1A25F4E}" sibTransId="{80A207B0-0F59-49BC-A290-74ABABD234AC}"/>
    <dgm:cxn modelId="{26EA3819-6093-4BE0-8B29-4699EA45F242}" type="presOf" srcId="{5C4A2782-4F55-409B-BA4B-5ABA45D4510D}" destId="{8BE7695F-C21F-4D71-877C-AA2EBC8F0EB2}" srcOrd="0" destOrd="0" presId="urn:microsoft.com/office/officeart/2018/2/layout/IconLabelDescriptionList"/>
    <dgm:cxn modelId="{3FAFB21A-5C52-4CAB-A080-A42F9C8CDB15}" type="presOf" srcId="{E8F140CC-E82F-4B1D-BA5A-C57A83BB3302}" destId="{16519950-CADE-4864-861D-900D131323AB}" srcOrd="0" destOrd="0" presId="urn:microsoft.com/office/officeart/2018/2/layout/IconLabelDescriptionList"/>
    <dgm:cxn modelId="{A8875137-940E-4483-9F88-7E68D2C4B539}" type="presOf" srcId="{CE404B27-B33A-482B-B72D-374078E2BDCF}" destId="{130CDE70-99FE-4A70-857E-148AD35D5E31}" srcOrd="0" destOrd="0" presId="urn:microsoft.com/office/officeart/2018/2/layout/IconLabelDescriptionList"/>
    <dgm:cxn modelId="{D5D13138-E5E2-44C5-BD55-0D68EA08B365}" srcId="{EA3D2D46-C44E-498A-84E6-E01979899CB2}" destId="{961B0126-57D9-4526-B526-9039B47D168A}" srcOrd="0" destOrd="0" parTransId="{6C1A77F8-97E5-4CE9-8A3C-20B4624FED89}" sibTransId="{5E2053BC-8486-4246-A0DF-DAEDF44F1769}"/>
    <dgm:cxn modelId="{ABC34338-7DB9-4111-A7D3-1402A1E79536}" type="presOf" srcId="{8FD3C162-6891-4F03-A985-07433809AEDF}" destId="{96F69C88-34E4-4D94-9EF4-B6F150D046C7}" srcOrd="0" destOrd="0" presId="urn:microsoft.com/office/officeart/2018/2/layout/IconLabelDescriptionList"/>
    <dgm:cxn modelId="{845E7062-BEEC-4F45-AE83-C4C4D3A8FD7F}" type="presOf" srcId="{3588FEE3-98BA-425A-B254-A714E9B3CCCB}" destId="{9175AA29-0F23-41AA-B30C-CB78D4F88AAB}" srcOrd="0" destOrd="0" presId="urn:microsoft.com/office/officeart/2018/2/layout/IconLabelDescriptionList"/>
    <dgm:cxn modelId="{6A7D6767-18FE-4A42-AA60-3C3F1911FF44}" type="presOf" srcId="{147A2FB3-5ACE-4CBA-9625-93AB3DD65B18}" destId="{CC27E746-F8FF-4C69-9A8A-887543E24931}" srcOrd="0" destOrd="0" presId="urn:microsoft.com/office/officeart/2018/2/layout/IconLabelDescriptionList"/>
    <dgm:cxn modelId="{A4AC8C67-DA48-4A95-8292-22D20ACEBEB9}" srcId="{CBD28029-8F19-429A-A6CD-49A7488A8CF2}" destId="{E8F140CC-E82F-4B1D-BA5A-C57A83BB3302}" srcOrd="5" destOrd="0" parTransId="{F1985074-7649-4C7D-BB3F-3CD11606699A}" sibTransId="{147018E7-EEA1-4F5A-9A6A-ED2B1A095C78}"/>
    <dgm:cxn modelId="{794BE767-1247-412A-B0F5-C9C63C21997E}" srcId="{CBD28029-8F19-429A-A6CD-49A7488A8CF2}" destId="{147A2FB3-5ACE-4CBA-9625-93AB3DD65B18}" srcOrd="4" destOrd="0" parTransId="{489BC4F3-06BA-4BB6-B69F-D22945944F5F}" sibTransId="{CB75EC04-91ED-4811-8472-33EDE38E0847}"/>
    <dgm:cxn modelId="{54689370-0C11-4252-9B73-75A2A0571A8E}" srcId="{30EA628C-C7A6-4CF4-A679-C451F90FA3E4}" destId="{5C4A2782-4F55-409B-BA4B-5ABA45D4510D}" srcOrd="0" destOrd="0" parTransId="{F4CAAAAC-129E-4235-82DE-E200225EE6D1}" sibTransId="{4E1EF17A-0E62-456E-A286-4DE68152623A}"/>
    <dgm:cxn modelId="{693F4054-B3F1-4934-9A1D-73FAA25EB046}" srcId="{CBD28029-8F19-429A-A6CD-49A7488A8CF2}" destId="{3588FEE3-98BA-425A-B254-A714E9B3CCCB}" srcOrd="3" destOrd="0" parTransId="{411743C8-47F6-47AA-B1E1-21755D26B1A9}" sibTransId="{7521BB4D-69D1-451A-A6DB-81F4E005AE50}"/>
    <dgm:cxn modelId="{32DA5789-F78B-4FAF-A855-F29F4E109497}" type="presOf" srcId="{2672F098-946B-4581-84CB-253A448CABCB}" destId="{486E7F40-EF77-41E5-AC8E-668AC509189E}" srcOrd="0" destOrd="0" presId="urn:microsoft.com/office/officeart/2018/2/layout/IconLabelDescriptionList"/>
    <dgm:cxn modelId="{D7DEED8A-F5A8-4B36-9881-1D9CD27FAC6C}" srcId="{3588FEE3-98BA-425A-B254-A714E9B3CCCB}" destId="{2672F098-946B-4581-84CB-253A448CABCB}" srcOrd="0" destOrd="0" parTransId="{68138AA0-3780-4183-A14B-549662DBA109}" sibTransId="{2CC82CB8-0751-4E31-B029-6EA7A97456EB}"/>
    <dgm:cxn modelId="{4E4D2B8C-C232-4FFB-82FC-8751F57DCA31}" type="presOf" srcId="{961B0126-57D9-4526-B526-9039B47D168A}" destId="{7A8B9CE7-DF94-4B02-B29B-3803CB25D7FF}" srcOrd="0" destOrd="0" presId="urn:microsoft.com/office/officeart/2018/2/layout/IconLabelDescriptionList"/>
    <dgm:cxn modelId="{F6923099-0381-41CE-9574-9338764DE4B5}" srcId="{CBD28029-8F19-429A-A6CD-49A7488A8CF2}" destId="{30EA628C-C7A6-4CF4-A679-C451F90FA3E4}" srcOrd="1" destOrd="0" parTransId="{E788E5A3-23C1-462A-B6F2-C18A9A3B25AC}" sibTransId="{1A4FEEEB-366F-4401-8272-07A11509E22F}"/>
    <dgm:cxn modelId="{D03B37A2-6D7C-4A23-B062-D7330ACF46A4}" srcId="{147A2FB3-5ACE-4CBA-9625-93AB3DD65B18}" destId="{8FD3C162-6891-4F03-A985-07433809AEDF}" srcOrd="0" destOrd="0" parTransId="{F3F3CCF8-DD14-43DE-9898-236879F271B3}" sibTransId="{46EAE01E-CBAD-4099-BA0D-0BADA71C8FF6}"/>
    <dgm:cxn modelId="{23A729AC-22F4-432D-9F77-70127C8780BE}" srcId="{CE404B27-B33A-482B-B72D-374078E2BDCF}" destId="{E483B229-C961-4E7D-ABE2-0BDF1B087F63}" srcOrd="0" destOrd="0" parTransId="{493009A5-8B45-4A9A-A561-302EFC2D796F}" sibTransId="{BB5A56BE-835B-4DAE-85FE-65EEBC5DD801}"/>
    <dgm:cxn modelId="{27C6FAB2-762C-46E8-AE56-A5D2516991F0}" srcId="{CBD28029-8F19-429A-A6CD-49A7488A8CF2}" destId="{EA3D2D46-C44E-498A-84E6-E01979899CB2}" srcOrd="2" destOrd="0" parTransId="{63239BEB-8911-4CBE-9D38-AD41464ACC88}" sibTransId="{6B7DB900-A225-4ADF-9BFC-463FBAE1260E}"/>
    <dgm:cxn modelId="{DBE30CBF-2548-4E29-B30A-5AD58EE38B46}" type="presOf" srcId="{515C2D50-FC0B-4587-B555-FBD7E97C54FE}" destId="{957DE8EB-CE96-44CE-8FBE-AE0B81EC070C}" srcOrd="0" destOrd="0" presId="urn:microsoft.com/office/officeart/2018/2/layout/IconLabelDescriptionList"/>
    <dgm:cxn modelId="{7F9998D9-B649-4D83-B5A4-C61F35BC1850}" type="presOf" srcId="{30EA628C-C7A6-4CF4-A679-C451F90FA3E4}" destId="{4B7D14B7-7E21-4EE6-A514-4A2449C1D466}" srcOrd="0" destOrd="0" presId="urn:microsoft.com/office/officeart/2018/2/layout/IconLabelDescriptionList"/>
    <dgm:cxn modelId="{59883AE4-5775-4BBD-8846-76B808A7EF37}" type="presOf" srcId="{CBD28029-8F19-429A-A6CD-49A7488A8CF2}" destId="{36C3FA06-83F2-4DA1-88E3-170847E39450}" srcOrd="0" destOrd="0" presId="urn:microsoft.com/office/officeart/2018/2/layout/IconLabelDescriptionList"/>
    <dgm:cxn modelId="{B52715FC-B0CC-48ED-81C3-775715FA36C9}" srcId="{CBD28029-8F19-429A-A6CD-49A7488A8CF2}" destId="{CE404B27-B33A-482B-B72D-374078E2BDCF}" srcOrd="0" destOrd="0" parTransId="{4D491F9D-7201-4DE7-B7DF-0F906FF8D73D}" sibTransId="{13D3677E-EBD2-49AE-9FC7-893F337888A3}"/>
    <dgm:cxn modelId="{289B18FF-DA1A-4E3C-96C1-6DF92A9CE13C}" type="presOf" srcId="{E483B229-C961-4E7D-ABE2-0BDF1B087F63}" destId="{6AB42CFF-EF10-414C-BB8F-D0B32344CF79}" srcOrd="0" destOrd="0" presId="urn:microsoft.com/office/officeart/2018/2/layout/IconLabelDescriptionList"/>
    <dgm:cxn modelId="{468B02B3-EEA3-47FD-8C84-EF5976567A55}" type="presParOf" srcId="{36C3FA06-83F2-4DA1-88E3-170847E39450}" destId="{A45E3FBD-2FE7-42B5-AD35-32032BA10B75}" srcOrd="0" destOrd="0" presId="urn:microsoft.com/office/officeart/2018/2/layout/IconLabelDescriptionList"/>
    <dgm:cxn modelId="{164C2CC7-0022-4A72-A6ED-9AF201E5DF74}" type="presParOf" srcId="{A45E3FBD-2FE7-42B5-AD35-32032BA10B75}" destId="{3FBC051C-2F76-4AA4-AB06-F9CF689D2DB8}" srcOrd="0" destOrd="0" presId="urn:microsoft.com/office/officeart/2018/2/layout/IconLabelDescriptionList"/>
    <dgm:cxn modelId="{F381172E-A217-44B8-BEA0-161C59E2FEBA}" type="presParOf" srcId="{A45E3FBD-2FE7-42B5-AD35-32032BA10B75}" destId="{4F705A71-D285-47EF-9C73-94BE62E9833A}" srcOrd="1" destOrd="0" presId="urn:microsoft.com/office/officeart/2018/2/layout/IconLabelDescriptionList"/>
    <dgm:cxn modelId="{01DF792A-B7C6-4A1B-AEB2-9BD426EC3E75}" type="presParOf" srcId="{A45E3FBD-2FE7-42B5-AD35-32032BA10B75}" destId="{130CDE70-99FE-4A70-857E-148AD35D5E31}" srcOrd="2" destOrd="0" presId="urn:microsoft.com/office/officeart/2018/2/layout/IconLabelDescriptionList"/>
    <dgm:cxn modelId="{B06713AF-4860-42A7-A13D-2435C0992613}" type="presParOf" srcId="{A45E3FBD-2FE7-42B5-AD35-32032BA10B75}" destId="{B88A78E5-C206-4055-8667-0E20D8595478}" srcOrd="3" destOrd="0" presId="urn:microsoft.com/office/officeart/2018/2/layout/IconLabelDescriptionList"/>
    <dgm:cxn modelId="{B708C7DC-FBDE-4848-9199-367774946492}" type="presParOf" srcId="{A45E3FBD-2FE7-42B5-AD35-32032BA10B75}" destId="{6AB42CFF-EF10-414C-BB8F-D0B32344CF79}" srcOrd="4" destOrd="0" presId="urn:microsoft.com/office/officeart/2018/2/layout/IconLabelDescriptionList"/>
    <dgm:cxn modelId="{EE1F919C-426B-4189-A783-1462B7E873DC}" type="presParOf" srcId="{36C3FA06-83F2-4DA1-88E3-170847E39450}" destId="{41E30BBF-667B-4AD1-B0E6-EF8B7E282CB0}" srcOrd="1" destOrd="0" presId="urn:microsoft.com/office/officeart/2018/2/layout/IconLabelDescriptionList"/>
    <dgm:cxn modelId="{494F149D-AF04-4FB5-86C9-5DD83F0B2DC4}" type="presParOf" srcId="{36C3FA06-83F2-4DA1-88E3-170847E39450}" destId="{85217560-6727-4544-AA1A-425CABBD4C39}" srcOrd="2" destOrd="0" presId="urn:microsoft.com/office/officeart/2018/2/layout/IconLabelDescriptionList"/>
    <dgm:cxn modelId="{7DF4A56E-F698-4CEF-9A40-22A279F34BCD}" type="presParOf" srcId="{85217560-6727-4544-AA1A-425CABBD4C39}" destId="{45399853-50EA-4B9E-8198-30DCEA9DF408}" srcOrd="0" destOrd="0" presId="urn:microsoft.com/office/officeart/2018/2/layout/IconLabelDescriptionList"/>
    <dgm:cxn modelId="{2976518E-3A20-459B-9BAF-F634F7D99615}" type="presParOf" srcId="{85217560-6727-4544-AA1A-425CABBD4C39}" destId="{5040078F-2468-40CC-A584-C3CA2463B5CE}" srcOrd="1" destOrd="0" presId="urn:microsoft.com/office/officeart/2018/2/layout/IconLabelDescriptionList"/>
    <dgm:cxn modelId="{51D8A6FD-393E-408D-8A93-186FC3E708E1}" type="presParOf" srcId="{85217560-6727-4544-AA1A-425CABBD4C39}" destId="{4B7D14B7-7E21-4EE6-A514-4A2449C1D466}" srcOrd="2" destOrd="0" presId="urn:microsoft.com/office/officeart/2018/2/layout/IconLabelDescriptionList"/>
    <dgm:cxn modelId="{1794D3B7-4016-404D-8E6D-DE5DB5D54731}" type="presParOf" srcId="{85217560-6727-4544-AA1A-425CABBD4C39}" destId="{70BCA0E2-8DD0-40E4-B362-DDDC7E8B46E6}" srcOrd="3" destOrd="0" presId="urn:microsoft.com/office/officeart/2018/2/layout/IconLabelDescriptionList"/>
    <dgm:cxn modelId="{4AD0A790-008D-4CE0-A58C-5DB3433BC0E3}" type="presParOf" srcId="{85217560-6727-4544-AA1A-425CABBD4C39}" destId="{8BE7695F-C21F-4D71-877C-AA2EBC8F0EB2}" srcOrd="4" destOrd="0" presId="urn:microsoft.com/office/officeart/2018/2/layout/IconLabelDescriptionList"/>
    <dgm:cxn modelId="{9CFB84BA-257A-4F2B-AFBB-4E451462E6CD}" type="presParOf" srcId="{36C3FA06-83F2-4DA1-88E3-170847E39450}" destId="{574D4A7B-1657-424A-875D-8AC2E882936F}" srcOrd="3" destOrd="0" presId="urn:microsoft.com/office/officeart/2018/2/layout/IconLabelDescriptionList"/>
    <dgm:cxn modelId="{235470C9-F348-4EDA-BFC2-77804C2E77AC}" type="presParOf" srcId="{36C3FA06-83F2-4DA1-88E3-170847E39450}" destId="{2387730E-A025-4652-A895-ADC744340B49}" srcOrd="4" destOrd="0" presId="urn:microsoft.com/office/officeart/2018/2/layout/IconLabelDescriptionList"/>
    <dgm:cxn modelId="{31E39370-A823-483D-BF1A-CE73D6497657}" type="presParOf" srcId="{2387730E-A025-4652-A895-ADC744340B49}" destId="{F1CD633D-5B2D-4091-8DDD-DECE06420E0B}" srcOrd="0" destOrd="0" presId="urn:microsoft.com/office/officeart/2018/2/layout/IconLabelDescriptionList"/>
    <dgm:cxn modelId="{549A93B7-F544-4FCF-BB11-8C1334043C96}" type="presParOf" srcId="{2387730E-A025-4652-A895-ADC744340B49}" destId="{1F4172C3-527F-40D8-9605-8B5209823F5C}" srcOrd="1" destOrd="0" presId="urn:microsoft.com/office/officeart/2018/2/layout/IconLabelDescriptionList"/>
    <dgm:cxn modelId="{2933E287-1211-470D-98BF-D89EF9C18424}" type="presParOf" srcId="{2387730E-A025-4652-A895-ADC744340B49}" destId="{EEDF42BD-BBFF-4804-A91A-84E1C1F2EECD}" srcOrd="2" destOrd="0" presId="urn:microsoft.com/office/officeart/2018/2/layout/IconLabelDescriptionList"/>
    <dgm:cxn modelId="{27419CF0-0A4F-4EC2-8B77-75E9F926AAC3}" type="presParOf" srcId="{2387730E-A025-4652-A895-ADC744340B49}" destId="{2CECB97E-E5CF-4F58-AB5A-75210825056C}" srcOrd="3" destOrd="0" presId="urn:microsoft.com/office/officeart/2018/2/layout/IconLabelDescriptionList"/>
    <dgm:cxn modelId="{A02DC83E-9473-41C9-9A78-4666D643D21C}" type="presParOf" srcId="{2387730E-A025-4652-A895-ADC744340B49}" destId="{7A8B9CE7-DF94-4B02-B29B-3803CB25D7FF}" srcOrd="4" destOrd="0" presId="urn:microsoft.com/office/officeart/2018/2/layout/IconLabelDescriptionList"/>
    <dgm:cxn modelId="{4A508793-001A-41BA-961A-66D880BF73B1}" type="presParOf" srcId="{36C3FA06-83F2-4DA1-88E3-170847E39450}" destId="{BF097743-0B8C-4E75-8554-018C15E6BDAB}" srcOrd="5" destOrd="0" presId="urn:microsoft.com/office/officeart/2018/2/layout/IconLabelDescriptionList"/>
    <dgm:cxn modelId="{B32E4A2B-ED44-4D68-AFEB-2EF9F7701F9D}" type="presParOf" srcId="{36C3FA06-83F2-4DA1-88E3-170847E39450}" destId="{BE9F3646-5E00-4643-A6D3-4A49325BAF53}" srcOrd="6" destOrd="0" presId="urn:microsoft.com/office/officeart/2018/2/layout/IconLabelDescriptionList"/>
    <dgm:cxn modelId="{6D0C9390-9307-451A-9B48-08631F955020}" type="presParOf" srcId="{BE9F3646-5E00-4643-A6D3-4A49325BAF53}" destId="{6ABF449A-9298-429E-BCCD-D57DE02BD6EB}" srcOrd="0" destOrd="0" presId="urn:microsoft.com/office/officeart/2018/2/layout/IconLabelDescriptionList"/>
    <dgm:cxn modelId="{DCEB5F99-02ED-4095-8621-DEF616046F2D}" type="presParOf" srcId="{BE9F3646-5E00-4643-A6D3-4A49325BAF53}" destId="{28628157-D4C1-431B-BC31-128392E5891B}" srcOrd="1" destOrd="0" presId="urn:microsoft.com/office/officeart/2018/2/layout/IconLabelDescriptionList"/>
    <dgm:cxn modelId="{AEB8F4E0-0E37-425C-A83E-DFE4E8930423}" type="presParOf" srcId="{BE9F3646-5E00-4643-A6D3-4A49325BAF53}" destId="{9175AA29-0F23-41AA-B30C-CB78D4F88AAB}" srcOrd="2" destOrd="0" presId="urn:microsoft.com/office/officeart/2018/2/layout/IconLabelDescriptionList"/>
    <dgm:cxn modelId="{BC8D09DD-32D6-4F5F-9279-75BE32017307}" type="presParOf" srcId="{BE9F3646-5E00-4643-A6D3-4A49325BAF53}" destId="{25E4867B-6088-484F-81D1-19D9B8F50FC2}" srcOrd="3" destOrd="0" presId="urn:microsoft.com/office/officeart/2018/2/layout/IconLabelDescriptionList"/>
    <dgm:cxn modelId="{F546A62A-FDB9-45BC-929A-BF6C3E7F6DC1}" type="presParOf" srcId="{BE9F3646-5E00-4643-A6D3-4A49325BAF53}" destId="{486E7F40-EF77-41E5-AC8E-668AC509189E}" srcOrd="4" destOrd="0" presId="urn:microsoft.com/office/officeart/2018/2/layout/IconLabelDescriptionList"/>
    <dgm:cxn modelId="{D52E41BD-A2BA-43E4-8EE6-535FBB876A47}" type="presParOf" srcId="{36C3FA06-83F2-4DA1-88E3-170847E39450}" destId="{01CC5551-115D-459A-AB86-A9404B924FFD}" srcOrd="7" destOrd="0" presId="urn:microsoft.com/office/officeart/2018/2/layout/IconLabelDescriptionList"/>
    <dgm:cxn modelId="{C89BB5B3-71D9-4C76-98BC-86C49BC809F1}" type="presParOf" srcId="{36C3FA06-83F2-4DA1-88E3-170847E39450}" destId="{EF843743-2FD5-4F7F-97B4-61F7281C38D5}" srcOrd="8" destOrd="0" presId="urn:microsoft.com/office/officeart/2018/2/layout/IconLabelDescriptionList"/>
    <dgm:cxn modelId="{78D44D11-5721-4FE4-8EF7-CD24F00F705C}" type="presParOf" srcId="{EF843743-2FD5-4F7F-97B4-61F7281C38D5}" destId="{82BA8B30-F2A5-4012-97CB-F48C497DD083}" srcOrd="0" destOrd="0" presId="urn:microsoft.com/office/officeart/2018/2/layout/IconLabelDescriptionList"/>
    <dgm:cxn modelId="{1CDC8E61-85B8-45B9-8CBB-8E11BFFEFF2C}" type="presParOf" srcId="{EF843743-2FD5-4F7F-97B4-61F7281C38D5}" destId="{0661DD98-556A-420B-9D31-876E00BDC528}" srcOrd="1" destOrd="0" presId="urn:microsoft.com/office/officeart/2018/2/layout/IconLabelDescriptionList"/>
    <dgm:cxn modelId="{0BB11F3F-A8F3-45EA-85F8-DB0891C80A14}" type="presParOf" srcId="{EF843743-2FD5-4F7F-97B4-61F7281C38D5}" destId="{CC27E746-F8FF-4C69-9A8A-887543E24931}" srcOrd="2" destOrd="0" presId="urn:microsoft.com/office/officeart/2018/2/layout/IconLabelDescriptionList"/>
    <dgm:cxn modelId="{11F7290B-ADEA-4BE0-88A4-B7154658C6DC}" type="presParOf" srcId="{EF843743-2FD5-4F7F-97B4-61F7281C38D5}" destId="{ACFF576D-8233-4330-8A1F-1AC63E9A41CB}" srcOrd="3" destOrd="0" presId="urn:microsoft.com/office/officeart/2018/2/layout/IconLabelDescriptionList"/>
    <dgm:cxn modelId="{9AA90768-74D7-411C-9DBD-25DA5150315E}" type="presParOf" srcId="{EF843743-2FD5-4F7F-97B4-61F7281C38D5}" destId="{96F69C88-34E4-4D94-9EF4-B6F150D046C7}" srcOrd="4" destOrd="0" presId="urn:microsoft.com/office/officeart/2018/2/layout/IconLabelDescriptionList"/>
    <dgm:cxn modelId="{DCB1E6D8-7669-42CA-B976-8904E294E2C0}" type="presParOf" srcId="{36C3FA06-83F2-4DA1-88E3-170847E39450}" destId="{6B3998E8-E975-45EB-AFDE-51FADABA1CE1}" srcOrd="9" destOrd="0" presId="urn:microsoft.com/office/officeart/2018/2/layout/IconLabelDescriptionList"/>
    <dgm:cxn modelId="{D7D84B3B-1B4A-4336-8FD0-5F3E8478C5F1}" type="presParOf" srcId="{36C3FA06-83F2-4DA1-88E3-170847E39450}" destId="{E1B1C7FD-3BB4-418C-BDCA-63D0DA7EF5ED}" srcOrd="10" destOrd="0" presId="urn:microsoft.com/office/officeart/2018/2/layout/IconLabelDescriptionList"/>
    <dgm:cxn modelId="{2EE8865E-E4B0-405E-8AD9-7EBE215F3CDE}" type="presParOf" srcId="{E1B1C7FD-3BB4-418C-BDCA-63D0DA7EF5ED}" destId="{A94CC287-B0DC-46D0-8410-227FCB80E58C}" srcOrd="0" destOrd="0" presId="urn:microsoft.com/office/officeart/2018/2/layout/IconLabelDescriptionList"/>
    <dgm:cxn modelId="{0BBC780A-114E-41BA-9503-37356EE5E558}" type="presParOf" srcId="{E1B1C7FD-3BB4-418C-BDCA-63D0DA7EF5ED}" destId="{55AB59AE-108D-4885-B70A-9416C5567DF4}" srcOrd="1" destOrd="0" presId="urn:microsoft.com/office/officeart/2018/2/layout/IconLabelDescriptionList"/>
    <dgm:cxn modelId="{34B4E2E1-1BFC-4929-9AE8-428B00934118}" type="presParOf" srcId="{E1B1C7FD-3BB4-418C-BDCA-63D0DA7EF5ED}" destId="{16519950-CADE-4864-861D-900D131323AB}" srcOrd="2" destOrd="0" presId="urn:microsoft.com/office/officeart/2018/2/layout/IconLabelDescriptionList"/>
    <dgm:cxn modelId="{9AFA334A-0165-4B21-8027-35D417BDA1A1}" type="presParOf" srcId="{E1B1C7FD-3BB4-418C-BDCA-63D0DA7EF5ED}" destId="{729AEEAF-6093-4E64-8CCA-80A745404005}" srcOrd="3" destOrd="0" presId="urn:microsoft.com/office/officeart/2018/2/layout/IconLabelDescriptionList"/>
    <dgm:cxn modelId="{A033ED6A-94F4-486F-AB20-32201965239B}" type="presParOf" srcId="{E1B1C7FD-3BB4-418C-BDCA-63D0DA7EF5ED}" destId="{957DE8EB-CE96-44CE-8FBE-AE0B81EC07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C051C-2F76-4AA4-AB06-F9CF689D2DB8}">
      <dsp:nvSpPr>
        <dsp:cNvPr id="0" name=""/>
        <dsp:cNvSpPr/>
      </dsp:nvSpPr>
      <dsp:spPr>
        <a:xfrm>
          <a:off x="2611" y="133563"/>
          <a:ext cx="597269" cy="597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CDE70-99FE-4A70-857E-148AD35D5E31}">
      <dsp:nvSpPr>
        <dsp:cNvPr id="0" name=""/>
        <dsp:cNvSpPr/>
      </dsp:nvSpPr>
      <dsp:spPr>
        <a:xfrm>
          <a:off x="55717"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Privacy and Confidentiality Breaches</a:t>
          </a:r>
          <a:endParaRPr lang="en-US" sz="1500" kern="1200" dirty="0">
            <a:solidFill>
              <a:srgbClr val="0070C0"/>
            </a:solidFill>
          </a:endParaRPr>
        </a:p>
      </dsp:txBody>
      <dsp:txXfrm>
        <a:off x="55717" y="804282"/>
        <a:ext cx="1706484" cy="664147"/>
      </dsp:txXfrm>
    </dsp:sp>
    <dsp:sp modelId="{6AB42CFF-EF10-414C-BB8F-D0B32344CF79}">
      <dsp:nvSpPr>
        <dsp:cNvPr id="0" name=""/>
        <dsp:cNvSpPr/>
      </dsp:nvSpPr>
      <dsp:spPr>
        <a:xfrm>
          <a:off x="35700" y="1625408"/>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Even when data is anonymized, advances in data analytics and cross-referencing with other datasets can lead to re-identification of individuals. This can expose sensitive personal information, such as health records, income levels, or political affiliations</a:t>
          </a:r>
        </a:p>
      </dsp:txBody>
      <dsp:txXfrm>
        <a:off x="35700" y="1625408"/>
        <a:ext cx="1706484" cy="3318783"/>
      </dsp:txXfrm>
    </dsp:sp>
    <dsp:sp modelId="{45399853-50EA-4B9E-8198-30DCEA9DF408}">
      <dsp:nvSpPr>
        <dsp:cNvPr id="0" name=""/>
        <dsp:cNvSpPr/>
      </dsp:nvSpPr>
      <dsp:spPr>
        <a:xfrm>
          <a:off x="2007731" y="133563"/>
          <a:ext cx="597269" cy="597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7D14B7-7E21-4EE6-A514-4A2449C1D466}">
      <dsp:nvSpPr>
        <dsp:cNvPr id="0" name=""/>
        <dsp:cNvSpPr/>
      </dsp:nvSpPr>
      <dsp:spPr>
        <a:xfrm>
          <a:off x="2007731"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1" i="0" kern="1200" dirty="0">
              <a:solidFill>
                <a:srgbClr val="0070C0"/>
              </a:solidFill>
            </a:rPr>
            <a:t>Misinterpretation and Misuse of Data</a:t>
          </a:r>
          <a:endParaRPr lang="en-US" sz="1500" kern="1200" dirty="0">
            <a:solidFill>
              <a:srgbClr val="0070C0"/>
            </a:solidFill>
          </a:endParaRPr>
        </a:p>
      </dsp:txBody>
      <dsp:txXfrm>
        <a:off x="2007731" y="941024"/>
        <a:ext cx="1706484" cy="664147"/>
      </dsp:txXfrm>
    </dsp:sp>
    <dsp:sp modelId="{8BE7695F-C21F-4D71-877C-AA2EBC8F0EB2}">
      <dsp:nvSpPr>
        <dsp:cNvPr id="0" name=""/>
        <dsp:cNvSpPr/>
      </dsp:nvSpPr>
      <dsp:spPr>
        <a:xfrm>
          <a:off x="2053499" y="153168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datasets can be misinterpreted by non-experts, leading to flawed conclusions, misinformation, or policy errors. In extreme cases, data can be intentionally manipulated to support biased narratives</a:t>
          </a:r>
        </a:p>
      </dsp:txBody>
      <dsp:txXfrm>
        <a:off x="2053499" y="1531685"/>
        <a:ext cx="1706484" cy="3318783"/>
      </dsp:txXfrm>
    </dsp:sp>
    <dsp:sp modelId="{F1CD633D-5B2D-4091-8DDD-DECE06420E0B}">
      <dsp:nvSpPr>
        <dsp:cNvPr id="0" name=""/>
        <dsp:cNvSpPr/>
      </dsp:nvSpPr>
      <dsp:spPr>
        <a:xfrm>
          <a:off x="4012850" y="133563"/>
          <a:ext cx="597269" cy="597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F42BD-BBFF-4804-A91A-84E1C1F2EECD}">
      <dsp:nvSpPr>
        <dsp:cNvPr id="0" name=""/>
        <dsp:cNvSpPr/>
      </dsp:nvSpPr>
      <dsp:spPr>
        <a:xfrm>
          <a:off x="4012850"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Accessibility and Usability</a:t>
          </a:r>
          <a:endParaRPr lang="en-US" sz="1600" kern="1200" dirty="0">
            <a:solidFill>
              <a:srgbClr val="0070C0"/>
            </a:solidFill>
          </a:endParaRPr>
        </a:p>
      </dsp:txBody>
      <dsp:txXfrm>
        <a:off x="4012850" y="941024"/>
        <a:ext cx="1706484" cy="664147"/>
      </dsp:txXfrm>
    </dsp:sp>
    <dsp:sp modelId="{7A8B9CE7-DF94-4B02-B29B-3803CB25D7FF}">
      <dsp:nvSpPr>
        <dsp:cNvPr id="0" name=""/>
        <dsp:cNvSpPr/>
      </dsp:nvSpPr>
      <dsp:spPr>
        <a:xfrm>
          <a:off x="4054164" y="1553755"/>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Not all open datasets undergo rigorous quality control. Outdated, incomplete, or inaccurate data can compromise research validity and lead to misguided decisions</a:t>
          </a:r>
        </a:p>
      </dsp:txBody>
      <dsp:txXfrm>
        <a:off x="4054164" y="1553755"/>
        <a:ext cx="1706484" cy="3318783"/>
      </dsp:txXfrm>
    </dsp:sp>
    <dsp:sp modelId="{6ABF449A-9298-429E-BCCD-D57DE02BD6EB}">
      <dsp:nvSpPr>
        <dsp:cNvPr id="0" name=""/>
        <dsp:cNvSpPr/>
      </dsp:nvSpPr>
      <dsp:spPr>
        <a:xfrm>
          <a:off x="6017969" y="133563"/>
          <a:ext cx="597269" cy="597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75AA29-0F23-41AA-B30C-CB78D4F88AAB}">
      <dsp:nvSpPr>
        <dsp:cNvPr id="0" name=""/>
        <dsp:cNvSpPr/>
      </dsp:nvSpPr>
      <dsp:spPr>
        <a:xfrm>
          <a:off x="5904658" y="804282"/>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i="0" kern="1200" dirty="0">
              <a:solidFill>
                <a:srgbClr val="0070C0"/>
              </a:solidFill>
            </a:rPr>
            <a:t>Cybersecurity and Data Integrity Risks</a:t>
          </a:r>
          <a:endParaRPr lang="en-US" sz="1600" kern="1200" dirty="0">
            <a:solidFill>
              <a:srgbClr val="0070C0"/>
            </a:solidFill>
          </a:endParaRPr>
        </a:p>
      </dsp:txBody>
      <dsp:txXfrm>
        <a:off x="5904658" y="804282"/>
        <a:ext cx="1706484" cy="664147"/>
      </dsp:txXfrm>
    </dsp:sp>
    <dsp:sp modelId="{486E7F40-EF77-41E5-AC8E-668AC509189E}">
      <dsp:nvSpPr>
        <dsp:cNvPr id="0" name=""/>
        <dsp:cNvSpPr/>
      </dsp:nvSpPr>
      <dsp:spPr>
        <a:xfrm>
          <a:off x="5904658" y="1452366"/>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Open data platforms may become targets for cyberattacks, data manipulation, or corruption of files, potentially undermining trust in the dataset</a:t>
          </a:r>
        </a:p>
      </dsp:txBody>
      <dsp:txXfrm>
        <a:off x="5904658" y="1452366"/>
        <a:ext cx="1706484" cy="3318783"/>
      </dsp:txXfrm>
    </dsp:sp>
    <dsp:sp modelId="{82BA8B30-F2A5-4012-97CB-F48C497DD083}">
      <dsp:nvSpPr>
        <dsp:cNvPr id="0" name=""/>
        <dsp:cNvSpPr/>
      </dsp:nvSpPr>
      <dsp:spPr>
        <a:xfrm>
          <a:off x="8023088" y="133563"/>
          <a:ext cx="597269" cy="597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7E746-F8FF-4C69-9A8A-887543E24931}">
      <dsp:nvSpPr>
        <dsp:cNvPr id="0" name=""/>
        <dsp:cNvSpPr/>
      </dsp:nvSpPr>
      <dsp:spPr>
        <a:xfrm>
          <a:off x="8023088"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Metadata and Documentation Standards</a:t>
          </a:r>
          <a:endParaRPr lang="en-US" sz="1600" kern="1200" dirty="0">
            <a:solidFill>
              <a:srgbClr val="0070C0"/>
            </a:solidFill>
          </a:endParaRPr>
        </a:p>
      </dsp:txBody>
      <dsp:txXfrm>
        <a:off x="8023088" y="941024"/>
        <a:ext cx="1706484" cy="664147"/>
      </dsp:txXfrm>
    </dsp:sp>
    <dsp:sp modelId="{96F69C88-34E4-4D94-9EF4-B6F150D046C7}">
      <dsp:nvSpPr>
        <dsp:cNvPr id="0" name=""/>
        <dsp:cNvSpPr/>
      </dsp:nvSpPr>
      <dsp:spPr>
        <a:xfrm>
          <a:off x="8023088" y="1702934"/>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Publish datasets with comprehensive metadata that explains methodology, scope, limitations, and intended uses to reduce misinterpretation</a:t>
          </a:r>
        </a:p>
      </dsp:txBody>
      <dsp:txXfrm>
        <a:off x="8023088" y="1702934"/>
        <a:ext cx="1706484" cy="3318783"/>
      </dsp:txXfrm>
    </dsp:sp>
    <dsp:sp modelId="{A94CC287-B0DC-46D0-8410-227FCB80E58C}">
      <dsp:nvSpPr>
        <dsp:cNvPr id="0" name=""/>
        <dsp:cNvSpPr/>
      </dsp:nvSpPr>
      <dsp:spPr>
        <a:xfrm>
          <a:off x="10028207" y="133563"/>
          <a:ext cx="597269" cy="5972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519950-CADE-4864-861D-900D131323AB}">
      <dsp:nvSpPr>
        <dsp:cNvPr id="0" name=""/>
        <dsp:cNvSpPr/>
      </dsp:nvSpPr>
      <dsp:spPr>
        <a:xfrm>
          <a:off x="10028207" y="941024"/>
          <a:ext cx="1706484" cy="664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b="1" kern="1200" dirty="0">
              <a:solidFill>
                <a:srgbClr val="0070C0"/>
              </a:solidFill>
            </a:rPr>
            <a:t>Economic and Strategic Risks</a:t>
          </a:r>
          <a:endParaRPr lang="en-US" sz="1600" kern="1200" dirty="0">
            <a:solidFill>
              <a:srgbClr val="0070C0"/>
            </a:solidFill>
          </a:endParaRPr>
        </a:p>
      </dsp:txBody>
      <dsp:txXfrm>
        <a:off x="10028207" y="941024"/>
        <a:ext cx="1706484" cy="664147"/>
      </dsp:txXfrm>
    </dsp:sp>
    <dsp:sp modelId="{957DE8EB-CE96-44CE-8FBE-AE0B81EC070C}">
      <dsp:nvSpPr>
        <dsp:cNvPr id="0" name=""/>
        <dsp:cNvSpPr/>
      </dsp:nvSpPr>
      <dsp:spPr>
        <a:xfrm>
          <a:off x="10030819" y="1463617"/>
          <a:ext cx="1706484" cy="3318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0070C0"/>
              </a:solidFill>
            </a:rPr>
            <a:t>In sensitive sectors such as defense, energy, or natural resources, making certain datasets openly available could inadvertently reveal strategic vulnerabilities or be exploited by malicious actors</a:t>
          </a:r>
        </a:p>
      </dsp:txBody>
      <dsp:txXfrm>
        <a:off x="10030819" y="1463617"/>
        <a:ext cx="1706484" cy="33187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14/8/2025</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14/8/2025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C23D-D30C-2F29-B75B-6F3456746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DE133-F10C-B5B0-8EFE-10BC6E5BC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DB867E-2ECE-B030-9359-BED5104B7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9606BF-E711-98A8-1C61-923DD62E5D5E}"/>
              </a:ext>
            </a:extLst>
          </p:cNvPr>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55792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29</a:t>
            </a:fld>
            <a:endParaRPr lang="en-US" noProof="0" dirty="0"/>
          </a:p>
        </p:txBody>
      </p:sp>
    </p:spTree>
    <p:extLst>
      <p:ext uri="{BB962C8B-B14F-4D97-AF65-F5344CB8AC3E}">
        <p14:creationId xmlns:p14="http://schemas.microsoft.com/office/powerpoint/2010/main" val="127329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a:t>
            </a:fld>
            <a:endParaRPr lang="en-US" noProof="0" dirty="0"/>
          </a:p>
        </p:txBody>
      </p:sp>
    </p:spTree>
    <p:extLst>
      <p:ext uri="{BB962C8B-B14F-4D97-AF65-F5344CB8AC3E}">
        <p14:creationId xmlns:p14="http://schemas.microsoft.com/office/powerpoint/2010/main" val="352474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290059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231825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8</a:t>
            </a:fld>
            <a:endParaRPr lang="en-US" noProof="0" dirty="0"/>
          </a:p>
        </p:txBody>
      </p:sp>
    </p:spTree>
    <p:extLst>
      <p:ext uri="{BB962C8B-B14F-4D97-AF65-F5344CB8AC3E}">
        <p14:creationId xmlns:p14="http://schemas.microsoft.com/office/powerpoint/2010/main" val="55414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206EC-6512-03B5-A0E1-D019998EA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4ED98-D9A1-D1E5-2E62-354F4F896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BC61D-60CD-2516-6370-939860F4C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931D8-588A-4A63-35B6-0FBD2608D09D}"/>
              </a:ext>
            </a:extLst>
          </p:cNvPr>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36115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data.worldbank.org/"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hyperlink" Target="https://data.un.org/"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who.int/data/gho"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org/" TargetMode="External"/><Relationship Id="rId2" Type="http://schemas.openxmlformats.org/officeDocument/2006/relationships/hyperlink" Target="https://data.worldbank.org/" TargetMode="External"/><Relationship Id="rId1" Type="http://schemas.openxmlformats.org/officeDocument/2006/relationships/slideLayout" Target="../slideLayouts/slideLayout15.xml"/><Relationship Id="rId6" Type="http://schemas.openxmlformats.org/officeDocument/2006/relationships/hyperlink" Target="https://data.oecd.org/" TargetMode="External"/><Relationship Id="rId5" Type="http://schemas.openxmlformats.org/officeDocument/2006/relationships/hyperlink" Target="https://data.imf.org/" TargetMode="External"/><Relationship Id="rId4" Type="http://schemas.openxmlformats.org/officeDocument/2006/relationships/hyperlink" Target="https://www.who.int/data/gh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3071664" y="1556792"/>
            <a:ext cx="5956527" cy="2277784"/>
          </a:xfrm>
        </p:spPr>
        <p:txBody>
          <a:bodyPr>
            <a:normAutofit/>
          </a:bodyPr>
          <a:lstStyle/>
          <a:p>
            <a:br>
              <a:rPr lang="en-GB" sz="5400" b="1" dirty="0">
                <a:ea typeface="Calibri" panose="020F0502020204030204" pitchFamily="34" charset="0"/>
                <a:cs typeface="Calibri" panose="020F0502020204030204" pitchFamily="34" charset="0"/>
              </a:rPr>
            </a:br>
            <a:r>
              <a:rPr lang="en-GB" sz="6000" b="1" dirty="0">
                <a:ea typeface="Calibri" panose="020F0502020204030204" pitchFamily="34" charset="0"/>
                <a:cs typeface="Calibri" panose="020F0502020204030204" pitchFamily="34" charset="0"/>
              </a:rPr>
              <a:t>Group 4</a:t>
            </a:r>
            <a:endParaRPr lang="en-US" sz="6000" dirty="0"/>
          </a:p>
        </p:txBody>
      </p:sp>
      <p:sp>
        <p:nvSpPr>
          <p:cNvPr id="7" name="Subtitle 6">
            <a:extLst>
              <a:ext uri="{FF2B5EF4-FFF2-40B4-BE49-F238E27FC236}">
                <a16:creationId xmlns:a16="http://schemas.microsoft.com/office/drawing/2014/main" id="{606F8B2E-A7F5-4413-BEED-BFF7C3D9FF78}"/>
              </a:ext>
            </a:extLst>
          </p:cNvPr>
          <p:cNvSpPr>
            <a:spLocks noGrp="1"/>
          </p:cNvSpPr>
          <p:nvPr>
            <p:ph type="subTitle" idx="1"/>
          </p:nvPr>
        </p:nvSpPr>
        <p:spPr>
          <a:xfrm>
            <a:off x="4007768" y="4297679"/>
            <a:ext cx="4124525" cy="787505"/>
          </a:xfrm>
        </p:spPr>
        <p:txBody>
          <a:bodyPr>
            <a:normAutofit/>
          </a:bodyPr>
          <a:lstStyle/>
          <a:p>
            <a:r>
              <a:rPr lang="en-US" sz="2400" b="1" dirty="0"/>
              <a:t>11</a:t>
            </a:r>
            <a:r>
              <a:rPr lang="en-US" sz="2400" b="1" baseline="30000" dirty="0"/>
              <a:t>th</a:t>
            </a:r>
            <a:r>
              <a:rPr lang="en-US" sz="2400" b="1" dirty="0"/>
              <a:t> August 2025</a:t>
            </a:r>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FB65-FF05-4978-E212-6C8A5A1F20D0}"/>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A8C46B21-E642-5A5E-4523-D983BFFF3343}"/>
              </a:ext>
            </a:extLst>
          </p:cNvPr>
          <p:cNvSpPr>
            <a:spLocks noGrp="1"/>
          </p:cNvSpPr>
          <p:nvPr>
            <p:ph type="title"/>
          </p:nvPr>
        </p:nvSpPr>
        <p:spPr>
          <a:xfrm>
            <a:off x="693420" y="569346"/>
            <a:ext cx="10805160" cy="707886"/>
          </a:xfrm>
        </p:spPr>
        <p:txBody>
          <a:bodyPr anchor="t">
            <a:normAutofit/>
          </a:bodyPr>
          <a:lstStyle/>
          <a:p>
            <a:r>
              <a:rPr lang="en-US" sz="4000" dirty="0">
                <a:solidFill>
                  <a:srgbClr val="7030A0"/>
                </a:solidFill>
              </a:rPr>
              <a:t>  THREE KEY OPEN DATA SOURCES</a:t>
            </a:r>
          </a:p>
        </p:txBody>
      </p:sp>
      <p:sp>
        <p:nvSpPr>
          <p:cNvPr id="44" name="Subtitle 43">
            <a:extLst>
              <a:ext uri="{FF2B5EF4-FFF2-40B4-BE49-F238E27FC236}">
                <a16:creationId xmlns:a16="http://schemas.microsoft.com/office/drawing/2014/main" id="{766B8F57-0A60-F36B-0DF9-989007AF8B42}"/>
              </a:ext>
            </a:extLst>
          </p:cNvPr>
          <p:cNvSpPr>
            <a:spLocks noGrp="1"/>
          </p:cNvSpPr>
          <p:nvPr>
            <p:ph sz="quarter" idx="13"/>
          </p:nvPr>
        </p:nvSpPr>
        <p:spPr>
          <a:xfrm>
            <a:off x="2999656" y="1614344"/>
            <a:ext cx="5256584" cy="4104456"/>
          </a:xfrm>
        </p:spPr>
        <p:txBody>
          <a:bodyPr anchor="t">
            <a:noAutofit/>
          </a:bodyPr>
          <a:lstStyle/>
          <a:p>
            <a:pPr marL="0" indent="0">
              <a:lnSpc>
                <a:spcPct val="90000"/>
              </a:lnSpc>
              <a:buNone/>
            </a:pPr>
            <a:r>
              <a:rPr lang="en-US" sz="2800" b="1" dirty="0">
                <a:solidFill>
                  <a:srgbClr val="0070C0"/>
                </a:solidFill>
              </a:rPr>
              <a:t>The World Bank Group </a:t>
            </a:r>
          </a:p>
          <a:p>
            <a:pPr marL="0" indent="0">
              <a:lnSpc>
                <a:spcPct val="90000"/>
              </a:lnSpc>
              <a:buNone/>
            </a:pPr>
            <a:endParaRPr lang="en-US" sz="2800" dirty="0">
              <a:solidFill>
                <a:srgbClr val="0070C0"/>
              </a:solidFill>
            </a:endParaRPr>
          </a:p>
          <a:p>
            <a:pPr marL="0" indent="0">
              <a:lnSpc>
                <a:spcPct val="90000"/>
              </a:lnSpc>
              <a:buNone/>
            </a:pPr>
            <a:r>
              <a:rPr lang="en-US" sz="2800" dirty="0">
                <a:solidFill>
                  <a:srgbClr val="0070C0"/>
                </a:solidFill>
              </a:rPr>
              <a:t> </a:t>
            </a:r>
          </a:p>
          <a:p>
            <a:pPr marL="0" indent="0">
              <a:lnSpc>
                <a:spcPct val="90000"/>
              </a:lnSpc>
              <a:buNone/>
            </a:pPr>
            <a:r>
              <a:rPr lang="en-US" sz="2800" b="1" dirty="0">
                <a:solidFill>
                  <a:srgbClr val="0070C0"/>
                </a:solidFill>
              </a:rPr>
              <a:t>United Nations </a:t>
            </a:r>
          </a:p>
          <a:p>
            <a:pPr marL="0" indent="0">
              <a:lnSpc>
                <a:spcPct val="90000"/>
              </a:lnSpc>
              <a:buNone/>
            </a:pPr>
            <a:endParaRPr lang="en-US" sz="2800" dirty="0">
              <a:solidFill>
                <a:srgbClr val="0070C0"/>
              </a:solidFill>
              <a:latin typeface="+mj-lt"/>
            </a:endParaRPr>
          </a:p>
          <a:p>
            <a:pPr marL="0" indent="0">
              <a:lnSpc>
                <a:spcPct val="90000"/>
              </a:lnSpc>
              <a:buNone/>
            </a:pPr>
            <a:endParaRPr lang="en-US" sz="2800" dirty="0">
              <a:solidFill>
                <a:srgbClr val="0070C0"/>
              </a:solidFill>
            </a:endParaRPr>
          </a:p>
          <a:p>
            <a:pPr marL="0" indent="0">
              <a:lnSpc>
                <a:spcPct val="90000"/>
              </a:lnSpc>
              <a:buNone/>
            </a:pPr>
            <a:r>
              <a:rPr lang="en-US" sz="2800" b="1" dirty="0">
                <a:solidFill>
                  <a:srgbClr val="0070C0"/>
                </a:solidFill>
              </a:rPr>
              <a:t>World Health Organisation</a:t>
            </a:r>
            <a:endParaRPr lang="en-GH" sz="2800" b="1" dirty="0">
              <a:solidFill>
                <a:srgbClr val="0070C0"/>
              </a:solidFill>
            </a:endParaRPr>
          </a:p>
        </p:txBody>
      </p:sp>
      <p:pic>
        <p:nvPicPr>
          <p:cNvPr id="4100" name="Picture 4" descr="World Bank Group | Land Portal">
            <a:extLst>
              <a:ext uri="{FF2B5EF4-FFF2-40B4-BE49-F238E27FC236}">
                <a16:creationId xmlns:a16="http://schemas.microsoft.com/office/drawing/2014/main" id="{434E612D-0977-A493-16B0-95A94BB43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896" y="1614344"/>
            <a:ext cx="1406652" cy="63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F63FE0F-3B1C-6A4A-A04D-01EE29005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088" y="3068960"/>
            <a:ext cx="148646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PO Group - Africa Newsroom / Press Releases Related to Africa">
            <a:extLst>
              <a:ext uri="{FF2B5EF4-FFF2-40B4-BE49-F238E27FC236}">
                <a16:creationId xmlns:a16="http://schemas.microsoft.com/office/drawing/2014/main" id="{AF5269FF-8C91-C7B3-37D5-0CDD91CA3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992" y="4607714"/>
            <a:ext cx="1486460" cy="107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40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4CF7C-6D26-966E-4B7B-33683177AE84}"/>
              </a:ext>
            </a:extLst>
          </p:cNvPr>
          <p:cNvSpPr>
            <a:spLocks noGrp="1"/>
          </p:cNvSpPr>
          <p:nvPr>
            <p:ph type="title"/>
          </p:nvPr>
        </p:nvSpPr>
        <p:spPr>
          <a:xfrm>
            <a:off x="1631504" y="2719491"/>
            <a:ext cx="9577064" cy="707886"/>
          </a:xfrm>
        </p:spPr>
        <p:txBody>
          <a:bodyPr>
            <a:normAutofit fontScale="90000"/>
          </a:bodyPr>
          <a:lstStyle/>
          <a:p>
            <a:r>
              <a:rPr lang="en-US" dirty="0">
                <a:solidFill>
                  <a:srgbClr val="7030A0"/>
                </a:solidFill>
              </a:rPr>
              <a:t>Demonstrating access to the three key Open Data Sources</a:t>
            </a:r>
            <a:br>
              <a:rPr lang="en-GH" dirty="0">
                <a:solidFill>
                  <a:srgbClr val="00B0F0"/>
                </a:solidFill>
              </a:rPr>
            </a:br>
            <a:br>
              <a:rPr lang="en-GH" dirty="0">
                <a:solidFill>
                  <a:srgbClr val="00B0F0"/>
                </a:solidFill>
              </a:rPr>
            </a:br>
            <a:endParaRPr lang="en-GH" dirty="0"/>
          </a:p>
        </p:txBody>
      </p:sp>
      <p:sp>
        <p:nvSpPr>
          <p:cNvPr id="3" name="Slide Number Placeholder 2">
            <a:extLst>
              <a:ext uri="{FF2B5EF4-FFF2-40B4-BE49-F238E27FC236}">
                <a16:creationId xmlns:a16="http://schemas.microsoft.com/office/drawing/2014/main" id="{A9BE5200-06E7-C478-78DD-DDBCC1AE4ABE}"/>
              </a:ext>
            </a:extLst>
          </p:cNvPr>
          <p:cNvSpPr>
            <a:spLocks noGrp="1"/>
          </p:cNvSpPr>
          <p:nvPr>
            <p:ph type="sldNum" sz="quarter" idx="4"/>
          </p:nvPr>
        </p:nvSpPr>
        <p:spPr/>
        <p:txBody>
          <a:bodyPr/>
          <a:lstStyle/>
          <a:p>
            <a:fld id="{4FAB73BC-B049-4115-A692-8D63A059BFB8}" type="slidenum">
              <a:rPr lang="en-US" noProof="0" smtClean="0"/>
              <a:pPr/>
              <a:t>11</a:t>
            </a:fld>
            <a:endParaRPr lang="en-US" noProof="0" dirty="0"/>
          </a:p>
        </p:txBody>
      </p:sp>
    </p:spTree>
    <p:extLst>
      <p:ext uri="{BB962C8B-B14F-4D97-AF65-F5344CB8AC3E}">
        <p14:creationId xmlns:p14="http://schemas.microsoft.com/office/powerpoint/2010/main" val="16051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823493-C7D3-D115-D509-3437C9293512}"/>
              </a:ext>
            </a:extLst>
          </p:cNvPr>
          <p:cNvSpPr>
            <a:spLocks noGrp="1"/>
          </p:cNvSpPr>
          <p:nvPr>
            <p:ph type="title"/>
          </p:nvPr>
        </p:nvSpPr>
        <p:spPr>
          <a:xfrm>
            <a:off x="407368" y="980728"/>
            <a:ext cx="8428896" cy="646074"/>
          </a:xfrm>
        </p:spPr>
        <p:txBody>
          <a:bodyPr>
            <a:normAutofit fontScale="90000"/>
          </a:bodyPr>
          <a:lstStyle/>
          <a:p>
            <a:pPr algn="ctr"/>
            <a:r>
              <a:rPr lang="en-US" b="1" dirty="0">
                <a:solidFill>
                  <a:srgbClr val="7030A0"/>
                </a:solidFill>
              </a:rPr>
              <a:t>ACCESS TO World Bank Open Data</a:t>
            </a:r>
            <a:br>
              <a:rPr lang="en-US" b="1" dirty="0"/>
            </a:br>
            <a:endParaRPr lang="en-GH" dirty="0"/>
          </a:p>
        </p:txBody>
      </p:sp>
      <p:sp>
        <p:nvSpPr>
          <p:cNvPr id="3" name="Slide Number Placeholder 2">
            <a:extLst>
              <a:ext uri="{FF2B5EF4-FFF2-40B4-BE49-F238E27FC236}">
                <a16:creationId xmlns:a16="http://schemas.microsoft.com/office/drawing/2014/main" id="{7AF7DD9A-9F72-8D66-B747-5D62A1208C4C}"/>
              </a:ext>
            </a:extLst>
          </p:cNvPr>
          <p:cNvSpPr>
            <a:spLocks noGrp="1"/>
          </p:cNvSpPr>
          <p:nvPr>
            <p:ph type="sldNum" sz="quarter" idx="4"/>
          </p:nvPr>
        </p:nvSpPr>
        <p:spPr/>
        <p:txBody>
          <a:bodyPr/>
          <a:lstStyle/>
          <a:p>
            <a:fld id="{4FAB73BC-B049-4115-A692-8D63A059BFB8}" type="slidenum">
              <a:rPr lang="en-US" noProof="0" smtClean="0"/>
              <a:pPr/>
              <a:t>12</a:t>
            </a:fld>
            <a:endParaRPr lang="en-US" noProof="0" dirty="0"/>
          </a:p>
        </p:txBody>
      </p:sp>
      <p:sp>
        <p:nvSpPr>
          <p:cNvPr id="6" name="TextBox 5">
            <a:extLst>
              <a:ext uri="{FF2B5EF4-FFF2-40B4-BE49-F238E27FC236}">
                <a16:creationId xmlns:a16="http://schemas.microsoft.com/office/drawing/2014/main" id="{102EAAFD-0863-5102-C2A6-36FBCFE6F5DB}"/>
              </a:ext>
            </a:extLst>
          </p:cNvPr>
          <p:cNvSpPr txBox="1"/>
          <p:nvPr/>
        </p:nvSpPr>
        <p:spPr>
          <a:xfrm>
            <a:off x="1127448" y="1988840"/>
            <a:ext cx="9433048"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0070C0"/>
                </a:solidFill>
              </a:rPr>
              <a:t>Website: </a:t>
            </a:r>
            <a:r>
              <a:rPr lang="en-US" sz="2400" dirty="0">
                <a:solidFill>
                  <a:srgbClr val="0070C0"/>
                </a:solidFill>
                <a:hlinkClick r:id="rId2"/>
              </a:rPr>
              <a:t>https://data.worldbank.org</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Locate Data &amp; Resources</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Search for indicators (e.g., GDP per capita) or browse by topic/country/economy/indicator</a:t>
            </a:r>
          </a:p>
          <a:p>
            <a:endParaRPr lang="en-US" sz="2400" dirty="0">
              <a:solidFill>
                <a:srgbClr val="0070C0"/>
              </a:solidFill>
            </a:endParaRPr>
          </a:p>
          <a:p>
            <a:pPr marL="342900" indent="-342900">
              <a:buFont typeface="Wingdings" panose="05000000000000000000" pitchFamily="2" charset="2"/>
              <a:buChar char="q"/>
            </a:pPr>
            <a:r>
              <a:rPr lang="en-US" sz="2400" dirty="0">
                <a:solidFill>
                  <a:srgbClr val="0070C0"/>
                </a:solidFill>
              </a:rPr>
              <a:t>Download datasets (CSV, Excel, Wide Format, JSON)</a:t>
            </a:r>
          </a:p>
        </p:txBody>
      </p:sp>
    </p:spTree>
    <p:extLst>
      <p:ext uri="{BB962C8B-B14F-4D97-AF65-F5344CB8AC3E}">
        <p14:creationId xmlns:p14="http://schemas.microsoft.com/office/powerpoint/2010/main" val="3725565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3CE264-7871-23BD-C8C8-13D2F105BD36}"/>
              </a:ext>
            </a:extLst>
          </p:cNvPr>
          <p:cNvSpPr>
            <a:spLocks noGrp="1"/>
          </p:cNvSpPr>
          <p:nvPr>
            <p:ph type="sldNum" sz="quarter" idx="4"/>
          </p:nvPr>
        </p:nvSpPr>
        <p:spPr/>
        <p:txBody>
          <a:bodyPr/>
          <a:lstStyle/>
          <a:p>
            <a:fld id="{4FAB73BC-B049-4115-A692-8D63A059BFB8}" type="slidenum">
              <a:rPr lang="en-US" noProof="0" smtClean="0"/>
              <a:pPr/>
              <a:t>13</a:t>
            </a:fld>
            <a:endParaRPr lang="en-US" noProof="0" dirty="0"/>
          </a:p>
        </p:txBody>
      </p:sp>
      <p:pic>
        <p:nvPicPr>
          <p:cNvPr id="8" name="Picture 7" descr="A screenshot of a computer&#10;&#10;AI-generated content may be incorrect.">
            <a:extLst>
              <a:ext uri="{FF2B5EF4-FFF2-40B4-BE49-F238E27FC236}">
                <a16:creationId xmlns:a16="http://schemas.microsoft.com/office/drawing/2014/main" id="{3FC6F16F-7542-55CE-FAC2-350A6FAC3E51}"/>
              </a:ext>
            </a:extLst>
          </p:cNvPr>
          <p:cNvPicPr>
            <a:picLocks noChangeAspect="1"/>
          </p:cNvPicPr>
          <p:nvPr/>
        </p:nvPicPr>
        <p:blipFill>
          <a:blip r:embed="rId2"/>
          <a:stretch>
            <a:fillRect/>
          </a:stretch>
        </p:blipFill>
        <p:spPr>
          <a:xfrm>
            <a:off x="167970" y="666608"/>
            <a:ext cx="11856059" cy="5524784"/>
          </a:xfrm>
          <a:prstGeom prst="rect">
            <a:avLst/>
          </a:prstGeom>
        </p:spPr>
      </p:pic>
      <p:cxnSp>
        <p:nvCxnSpPr>
          <p:cNvPr id="10" name="Straight Arrow Connector 9">
            <a:extLst>
              <a:ext uri="{FF2B5EF4-FFF2-40B4-BE49-F238E27FC236}">
                <a16:creationId xmlns:a16="http://schemas.microsoft.com/office/drawing/2014/main" id="{178416B0-1C23-BF7F-ECF8-7332294138B7}"/>
              </a:ext>
            </a:extLst>
          </p:cNvPr>
          <p:cNvCxnSpPr>
            <a:cxnSpLocks/>
          </p:cNvCxnSpPr>
          <p:nvPr/>
        </p:nvCxnSpPr>
        <p:spPr>
          <a:xfrm flipV="1">
            <a:off x="6838528" y="967684"/>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676E0A5-E7BA-D5F2-5D07-1956F442C219}"/>
              </a:ext>
            </a:extLst>
          </p:cNvPr>
          <p:cNvCxnSpPr>
            <a:cxnSpLocks/>
          </p:cNvCxnSpPr>
          <p:nvPr/>
        </p:nvCxnSpPr>
        <p:spPr>
          <a:xfrm flipV="1">
            <a:off x="6888088" y="2708920"/>
            <a:ext cx="1440160" cy="720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338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188B5-821A-AB84-F657-2ECB5E4E67A7}"/>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5A4381ED-97BC-3574-30ED-841E0443C75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E8BCBC49-9530-97F9-3268-474052802F2C}"/>
              </a:ext>
            </a:extLst>
          </p:cNvPr>
          <p:cNvSpPr>
            <a:spLocks noGrp="1"/>
          </p:cNvSpPr>
          <p:nvPr>
            <p:ph type="sldNum" sz="quarter" idx="4"/>
          </p:nvPr>
        </p:nvSpPr>
        <p:spPr/>
        <p:txBody>
          <a:bodyPr/>
          <a:lstStyle/>
          <a:p>
            <a:fld id="{4FAB73BC-B049-4115-A692-8D63A059BFB8}" type="slidenum">
              <a:rPr lang="en-US" noProof="0" smtClean="0"/>
              <a:pPr/>
              <a:t>14</a:t>
            </a:fld>
            <a:endParaRPr lang="en-US" noProof="0" dirty="0"/>
          </a:p>
        </p:txBody>
      </p:sp>
      <p:cxnSp>
        <p:nvCxnSpPr>
          <p:cNvPr id="10" name="Straight Arrow Connector 9">
            <a:extLst>
              <a:ext uri="{FF2B5EF4-FFF2-40B4-BE49-F238E27FC236}">
                <a16:creationId xmlns:a16="http://schemas.microsoft.com/office/drawing/2014/main" id="{6F2AD9EB-0D23-27D0-FAE0-D58E77FEDE6A}"/>
              </a:ext>
            </a:extLst>
          </p:cNvPr>
          <p:cNvCxnSpPr>
            <a:cxnSpLocks/>
          </p:cNvCxnSpPr>
          <p:nvPr/>
        </p:nvCxnSpPr>
        <p:spPr>
          <a:xfrm flipV="1">
            <a:off x="6889643" y="5135646"/>
            <a:ext cx="1512168" cy="7200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A40BD8D7-7687-D385-5F69-62D136A25113}"/>
              </a:ext>
            </a:extLst>
          </p:cNvPr>
          <p:cNvPicPr>
            <a:picLocks noChangeAspect="1"/>
          </p:cNvPicPr>
          <p:nvPr/>
        </p:nvPicPr>
        <p:blipFill>
          <a:blip r:embed="rId2"/>
          <a:stretch>
            <a:fillRect/>
          </a:stretch>
        </p:blipFill>
        <p:spPr>
          <a:xfrm>
            <a:off x="139394" y="476672"/>
            <a:ext cx="11913212" cy="5531134"/>
          </a:xfrm>
          <a:prstGeom prst="rect">
            <a:avLst/>
          </a:prstGeom>
        </p:spPr>
      </p:pic>
      <p:cxnSp>
        <p:nvCxnSpPr>
          <p:cNvPr id="6" name="Straight Arrow Connector 5">
            <a:extLst>
              <a:ext uri="{FF2B5EF4-FFF2-40B4-BE49-F238E27FC236}">
                <a16:creationId xmlns:a16="http://schemas.microsoft.com/office/drawing/2014/main" id="{EC42B3FE-953E-02D9-4D11-CCDFF046DA62}"/>
              </a:ext>
            </a:extLst>
          </p:cNvPr>
          <p:cNvCxnSpPr>
            <a:cxnSpLocks/>
          </p:cNvCxnSpPr>
          <p:nvPr/>
        </p:nvCxnSpPr>
        <p:spPr>
          <a:xfrm flipV="1">
            <a:off x="3647728" y="2204864"/>
            <a:ext cx="720080" cy="7920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31FA9CB4-02EA-8128-CB21-690CDC34C44F}"/>
              </a:ext>
            </a:extLst>
          </p:cNvPr>
          <p:cNvCxnSpPr>
            <a:cxnSpLocks/>
          </p:cNvCxnSpPr>
          <p:nvPr/>
        </p:nvCxnSpPr>
        <p:spPr>
          <a:xfrm>
            <a:off x="335360" y="2276872"/>
            <a:ext cx="708308" cy="94869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0858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D6F1F0-1F58-9917-21E5-40AAA842A79E}"/>
              </a:ext>
            </a:extLst>
          </p:cNvPr>
          <p:cNvSpPr>
            <a:spLocks noGrp="1"/>
          </p:cNvSpPr>
          <p:nvPr>
            <p:ph type="sldNum" sz="quarter" idx="4"/>
          </p:nvPr>
        </p:nvSpPr>
        <p:spPr/>
        <p:txBody>
          <a:bodyPr/>
          <a:lstStyle/>
          <a:p>
            <a:fld id="{4FAB73BC-B049-4115-A692-8D63A059BFB8}" type="slidenum">
              <a:rPr lang="en-US" noProof="0" smtClean="0"/>
              <a:pPr/>
              <a:t>15</a:t>
            </a:fld>
            <a:endParaRPr lang="en-US" noProof="0" dirty="0"/>
          </a:p>
        </p:txBody>
      </p:sp>
      <p:pic>
        <p:nvPicPr>
          <p:cNvPr id="12" name="Picture 11" descr="A screenshot of a computer">
            <a:extLst>
              <a:ext uri="{FF2B5EF4-FFF2-40B4-BE49-F238E27FC236}">
                <a16:creationId xmlns:a16="http://schemas.microsoft.com/office/drawing/2014/main" id="{1542AD1B-249E-DD57-712C-601A5AAD56B7}"/>
              </a:ext>
            </a:extLst>
          </p:cNvPr>
          <p:cNvPicPr>
            <a:picLocks noChangeAspect="1"/>
          </p:cNvPicPr>
          <p:nvPr/>
        </p:nvPicPr>
        <p:blipFill>
          <a:blip r:embed="rId2"/>
          <a:stretch>
            <a:fillRect/>
          </a:stretch>
        </p:blipFill>
        <p:spPr>
          <a:xfrm>
            <a:off x="101292" y="404664"/>
            <a:ext cx="11989416" cy="5832648"/>
          </a:xfrm>
          <a:prstGeom prst="rect">
            <a:avLst/>
          </a:prstGeom>
        </p:spPr>
      </p:pic>
      <p:cxnSp>
        <p:nvCxnSpPr>
          <p:cNvPr id="14" name="Straight Arrow Connector 13">
            <a:extLst>
              <a:ext uri="{FF2B5EF4-FFF2-40B4-BE49-F238E27FC236}">
                <a16:creationId xmlns:a16="http://schemas.microsoft.com/office/drawing/2014/main" id="{9E0AFD0A-2334-096D-735F-165FF0859F8B}"/>
              </a:ext>
            </a:extLst>
          </p:cNvPr>
          <p:cNvCxnSpPr>
            <a:cxnSpLocks/>
          </p:cNvCxnSpPr>
          <p:nvPr/>
        </p:nvCxnSpPr>
        <p:spPr>
          <a:xfrm flipV="1">
            <a:off x="7104112" y="2363180"/>
            <a:ext cx="576064" cy="1440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261DFC71-CA6D-505D-CA70-B29258C63929}"/>
              </a:ext>
            </a:extLst>
          </p:cNvPr>
          <p:cNvCxnSpPr>
            <a:cxnSpLocks/>
          </p:cNvCxnSpPr>
          <p:nvPr/>
        </p:nvCxnSpPr>
        <p:spPr>
          <a:xfrm flipV="1">
            <a:off x="7140116" y="2852936"/>
            <a:ext cx="504056" cy="2160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2B3077E8-B80B-8566-A5EE-05DC5C922EF6}"/>
              </a:ext>
            </a:extLst>
          </p:cNvPr>
          <p:cNvCxnSpPr>
            <a:cxnSpLocks/>
          </p:cNvCxnSpPr>
          <p:nvPr/>
        </p:nvCxnSpPr>
        <p:spPr>
          <a:xfrm flipH="1" flipV="1">
            <a:off x="10272464" y="2363180"/>
            <a:ext cx="432048" cy="41774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70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FC16-6210-DC91-51ED-8959BD0E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1EBBB-01AD-75A1-367E-B4F2DF64FD3F}"/>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2EFE1117-B7D8-3477-A374-AAA248FE93BD}"/>
              </a:ext>
            </a:extLst>
          </p:cNvPr>
          <p:cNvSpPr>
            <a:spLocks noGrp="1"/>
          </p:cNvSpPr>
          <p:nvPr>
            <p:ph type="sldNum" sz="quarter" idx="4"/>
          </p:nvPr>
        </p:nvSpPr>
        <p:spPr/>
        <p:txBody>
          <a:bodyPr/>
          <a:lstStyle/>
          <a:p>
            <a:fld id="{4FAB73BC-B049-4115-A692-8D63A059BFB8}" type="slidenum">
              <a:rPr lang="en-US" noProof="0" smtClean="0"/>
              <a:pPr/>
              <a:t>16</a:t>
            </a:fld>
            <a:endParaRPr lang="en-US" noProof="0" dirty="0"/>
          </a:p>
        </p:txBody>
      </p:sp>
      <p:pic>
        <p:nvPicPr>
          <p:cNvPr id="6" name="Picture 5" descr="A screenshot of a computer">
            <a:extLst>
              <a:ext uri="{FF2B5EF4-FFF2-40B4-BE49-F238E27FC236}">
                <a16:creationId xmlns:a16="http://schemas.microsoft.com/office/drawing/2014/main" id="{279F796B-F164-54AD-4D0D-14EA1618A7E2}"/>
              </a:ext>
            </a:extLst>
          </p:cNvPr>
          <p:cNvPicPr>
            <a:picLocks noChangeAspect="1"/>
          </p:cNvPicPr>
          <p:nvPr/>
        </p:nvPicPr>
        <p:blipFill>
          <a:blip r:embed="rId2"/>
          <a:stretch>
            <a:fillRect/>
          </a:stretch>
        </p:blipFill>
        <p:spPr>
          <a:xfrm>
            <a:off x="113992" y="548680"/>
            <a:ext cx="11964015" cy="5472608"/>
          </a:xfrm>
          <a:prstGeom prst="rect">
            <a:avLst/>
          </a:prstGeom>
        </p:spPr>
      </p:pic>
      <p:cxnSp>
        <p:nvCxnSpPr>
          <p:cNvPr id="8" name="Straight Arrow Connector 7">
            <a:extLst>
              <a:ext uri="{FF2B5EF4-FFF2-40B4-BE49-F238E27FC236}">
                <a16:creationId xmlns:a16="http://schemas.microsoft.com/office/drawing/2014/main" id="{147E5C5D-BC36-CA72-CDE4-57A9F0ECD25D}"/>
              </a:ext>
            </a:extLst>
          </p:cNvPr>
          <p:cNvCxnSpPr>
            <a:cxnSpLocks/>
          </p:cNvCxnSpPr>
          <p:nvPr/>
        </p:nvCxnSpPr>
        <p:spPr>
          <a:xfrm flipV="1">
            <a:off x="6816080" y="2568352"/>
            <a:ext cx="792088" cy="428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17311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12C4A-C013-9107-F18B-CA203EB9C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CF395-E52F-D19E-0E17-D5BFE8F90D0D}"/>
              </a:ext>
            </a:extLst>
          </p:cNvPr>
          <p:cNvSpPr>
            <a:spLocks noGrp="1"/>
          </p:cNvSpPr>
          <p:nvPr>
            <p:ph type="title"/>
          </p:nvPr>
        </p:nvSpPr>
        <p:spPr>
          <a:xfrm>
            <a:off x="925967" y="794277"/>
            <a:ext cx="10805160" cy="707886"/>
          </a:xfrm>
        </p:spPr>
        <p:txBody>
          <a:bodyPr/>
          <a:lstStyle/>
          <a:p>
            <a:r>
              <a:rPr lang="en-US" b="1" dirty="0">
                <a:solidFill>
                  <a:srgbClr val="7030A0"/>
                </a:solidFill>
              </a:rPr>
              <a:t>ACCESS TO United Nations Open Data</a:t>
            </a:r>
            <a:endParaRPr lang="en-GH" b="1" dirty="0">
              <a:solidFill>
                <a:srgbClr val="7030A0"/>
              </a:solidFill>
            </a:endParaRPr>
          </a:p>
        </p:txBody>
      </p:sp>
      <p:sp>
        <p:nvSpPr>
          <p:cNvPr id="3" name="Slide Number Placeholder 2">
            <a:extLst>
              <a:ext uri="{FF2B5EF4-FFF2-40B4-BE49-F238E27FC236}">
                <a16:creationId xmlns:a16="http://schemas.microsoft.com/office/drawing/2014/main" id="{EF09B435-315F-018E-B52D-ABEB35A5BA81}"/>
              </a:ext>
            </a:extLst>
          </p:cNvPr>
          <p:cNvSpPr>
            <a:spLocks noGrp="1"/>
          </p:cNvSpPr>
          <p:nvPr>
            <p:ph type="sldNum" sz="quarter" idx="4"/>
          </p:nvPr>
        </p:nvSpPr>
        <p:spPr/>
        <p:txBody>
          <a:bodyPr/>
          <a:lstStyle/>
          <a:p>
            <a:fld id="{4FAB73BC-B049-4115-A692-8D63A059BFB8}" type="slidenum">
              <a:rPr lang="en-US" noProof="0" smtClean="0"/>
              <a:pPr/>
              <a:t>17</a:t>
            </a:fld>
            <a:endParaRPr lang="en-US" noProof="0" dirty="0"/>
          </a:p>
        </p:txBody>
      </p:sp>
      <p:sp>
        <p:nvSpPr>
          <p:cNvPr id="4" name="TextBox 3">
            <a:extLst>
              <a:ext uri="{FF2B5EF4-FFF2-40B4-BE49-F238E27FC236}">
                <a16:creationId xmlns:a16="http://schemas.microsoft.com/office/drawing/2014/main" id="{A905C0F2-6757-3A81-2DA7-FFC2B6915CCE}"/>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B937511-1926-CEB7-0692-A0EE45798F34}"/>
              </a:ext>
            </a:extLst>
          </p:cNvPr>
          <p:cNvSpPr txBox="1"/>
          <p:nvPr/>
        </p:nvSpPr>
        <p:spPr>
          <a:xfrm>
            <a:off x="1199456" y="1921626"/>
            <a:ext cx="8712968" cy="2677656"/>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https://data.un.org</a:t>
            </a:r>
            <a:endParaRPr lang="en-US" sz="2400" dirty="0">
              <a:solidFill>
                <a:srgbClr val="0070C0"/>
              </a:solidFill>
            </a:endParaRP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Search/Browse a data theme (population, trade, environment)</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 Browse the filter to select country/year</a:t>
            </a:r>
          </a:p>
          <a:p>
            <a:endParaRPr lang="en-US" sz="2400" dirty="0">
              <a:solidFill>
                <a:srgbClr val="0070C0"/>
              </a:solidFill>
            </a:endParaRPr>
          </a:p>
          <a:p>
            <a:pPr marL="285750" indent="-285750">
              <a:buFont typeface="Wingdings" panose="05000000000000000000" pitchFamily="2" charset="2"/>
              <a:buChar char="Ø"/>
            </a:pPr>
            <a:r>
              <a:rPr lang="en-US" sz="2400" dirty="0">
                <a:solidFill>
                  <a:srgbClr val="0070C0"/>
                </a:solidFill>
              </a:rPr>
              <a:t>Download datasets in , XML, CSV or Excel</a:t>
            </a:r>
            <a:endParaRPr lang="en-GH" sz="2400" dirty="0">
              <a:solidFill>
                <a:srgbClr val="0070C0"/>
              </a:solidFill>
            </a:endParaRPr>
          </a:p>
        </p:txBody>
      </p:sp>
    </p:spTree>
    <p:extLst>
      <p:ext uri="{BB962C8B-B14F-4D97-AF65-F5344CB8AC3E}">
        <p14:creationId xmlns:p14="http://schemas.microsoft.com/office/powerpoint/2010/main" val="369943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1FE61-BC38-6D29-8820-DDE60772FA2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7C74D-C653-A89C-9CC5-A00AA8A5ACF4}"/>
              </a:ext>
            </a:extLst>
          </p:cNvPr>
          <p:cNvSpPr>
            <a:spLocks noGrp="1"/>
          </p:cNvSpPr>
          <p:nvPr>
            <p:ph type="sldNum" sz="quarter" idx="4"/>
          </p:nvPr>
        </p:nvSpPr>
        <p:spPr/>
        <p:txBody>
          <a:bodyPr/>
          <a:lstStyle/>
          <a:p>
            <a:fld id="{4FAB73BC-B049-4115-A692-8D63A059BFB8}" type="slidenum">
              <a:rPr lang="en-US" noProof="0" smtClean="0"/>
              <a:pPr/>
              <a:t>18</a:t>
            </a:fld>
            <a:endParaRPr lang="en-US" noProof="0" dirty="0"/>
          </a:p>
        </p:txBody>
      </p:sp>
      <p:sp>
        <p:nvSpPr>
          <p:cNvPr id="7" name="Title 6">
            <a:extLst>
              <a:ext uri="{FF2B5EF4-FFF2-40B4-BE49-F238E27FC236}">
                <a16:creationId xmlns:a16="http://schemas.microsoft.com/office/drawing/2014/main" id="{58B4387B-7F5E-268E-5C1B-35987255E23D}"/>
              </a:ext>
            </a:extLst>
          </p:cNvPr>
          <p:cNvSpPr>
            <a:spLocks noGrp="1"/>
          </p:cNvSpPr>
          <p:nvPr>
            <p:ph type="title"/>
          </p:nvPr>
        </p:nvSpPr>
        <p:spPr/>
        <p:txBody>
          <a:bodyPr/>
          <a:lstStyle/>
          <a:p>
            <a:endParaRPr lang="en-GH" dirty="0"/>
          </a:p>
        </p:txBody>
      </p:sp>
      <p:pic>
        <p:nvPicPr>
          <p:cNvPr id="9" name="Picture 8" descr="A screenshot of a computer&#10;&#10;AI-generated content may be incorrect.">
            <a:extLst>
              <a:ext uri="{FF2B5EF4-FFF2-40B4-BE49-F238E27FC236}">
                <a16:creationId xmlns:a16="http://schemas.microsoft.com/office/drawing/2014/main" id="{11CF9BF4-D7C3-21A5-7D7D-BA9037206E71}"/>
              </a:ext>
            </a:extLst>
          </p:cNvPr>
          <p:cNvPicPr>
            <a:picLocks noChangeAspect="1"/>
          </p:cNvPicPr>
          <p:nvPr/>
        </p:nvPicPr>
        <p:blipFill>
          <a:blip r:embed="rId2"/>
          <a:stretch>
            <a:fillRect/>
          </a:stretch>
        </p:blipFill>
        <p:spPr>
          <a:xfrm>
            <a:off x="291801" y="572163"/>
            <a:ext cx="11608397" cy="5767677"/>
          </a:xfrm>
          <a:prstGeom prst="rect">
            <a:avLst/>
          </a:prstGeom>
        </p:spPr>
      </p:pic>
      <p:cxnSp>
        <p:nvCxnSpPr>
          <p:cNvPr id="11" name="Straight Arrow Connector 10">
            <a:extLst>
              <a:ext uri="{FF2B5EF4-FFF2-40B4-BE49-F238E27FC236}">
                <a16:creationId xmlns:a16="http://schemas.microsoft.com/office/drawing/2014/main" id="{45267F7B-3270-1BA2-C270-2672E75950B6}"/>
              </a:ext>
            </a:extLst>
          </p:cNvPr>
          <p:cNvCxnSpPr>
            <a:cxnSpLocks/>
          </p:cNvCxnSpPr>
          <p:nvPr/>
        </p:nvCxnSpPr>
        <p:spPr>
          <a:xfrm flipV="1">
            <a:off x="2999656" y="2492896"/>
            <a:ext cx="864096" cy="4320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89FB6F01-A93F-49F5-F4BD-F5CF6FC06A6D}"/>
              </a:ext>
            </a:extLst>
          </p:cNvPr>
          <p:cNvCxnSpPr>
            <a:cxnSpLocks/>
          </p:cNvCxnSpPr>
          <p:nvPr/>
        </p:nvCxnSpPr>
        <p:spPr>
          <a:xfrm flipV="1">
            <a:off x="2063552" y="5445224"/>
            <a:ext cx="720080" cy="4221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4027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C20894-B5A2-B968-64F1-E7F91C788A15}"/>
              </a:ext>
            </a:extLst>
          </p:cNvPr>
          <p:cNvSpPr>
            <a:spLocks noGrp="1"/>
          </p:cNvSpPr>
          <p:nvPr>
            <p:ph type="sldNum" sz="quarter" idx="4"/>
          </p:nvPr>
        </p:nvSpPr>
        <p:spPr/>
        <p:txBody>
          <a:bodyPr/>
          <a:lstStyle/>
          <a:p>
            <a:fld id="{4FAB73BC-B049-4115-A692-8D63A059BFB8}" type="slidenum">
              <a:rPr lang="en-US" noProof="0" smtClean="0"/>
              <a:pPr/>
              <a:t>19</a:t>
            </a:fld>
            <a:endParaRPr lang="en-US" noProof="0" dirty="0"/>
          </a:p>
        </p:txBody>
      </p:sp>
      <p:pic>
        <p:nvPicPr>
          <p:cNvPr id="6" name="Picture 5" descr="A screenshot of a computer">
            <a:extLst>
              <a:ext uri="{FF2B5EF4-FFF2-40B4-BE49-F238E27FC236}">
                <a16:creationId xmlns:a16="http://schemas.microsoft.com/office/drawing/2014/main" id="{409A5097-E4EA-7003-C1B3-E8C991D9CDF5}"/>
              </a:ext>
            </a:extLst>
          </p:cNvPr>
          <p:cNvPicPr>
            <a:picLocks noChangeAspect="1"/>
          </p:cNvPicPr>
          <p:nvPr/>
        </p:nvPicPr>
        <p:blipFill>
          <a:blip r:embed="rId2"/>
          <a:stretch>
            <a:fillRect/>
          </a:stretch>
        </p:blipFill>
        <p:spPr>
          <a:xfrm>
            <a:off x="66365" y="672958"/>
            <a:ext cx="12059270" cy="5512083"/>
          </a:xfrm>
          <a:prstGeom prst="rect">
            <a:avLst/>
          </a:prstGeom>
        </p:spPr>
      </p:pic>
    </p:spTree>
    <p:extLst>
      <p:ext uri="{BB962C8B-B14F-4D97-AF65-F5344CB8AC3E}">
        <p14:creationId xmlns:p14="http://schemas.microsoft.com/office/powerpoint/2010/main" val="227806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a:xfrm>
            <a:off x="1415480" y="980729"/>
            <a:ext cx="10213062" cy="4104456"/>
          </a:xfrm>
        </p:spPr>
        <p:txBody>
          <a:bodyPr/>
          <a:lstStyle/>
          <a:p>
            <a:endParaRPr lang="en-US" dirty="0"/>
          </a:p>
          <a:p>
            <a:endParaRPr lang="en-US" dirty="0"/>
          </a:p>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1775520" y="1196752"/>
            <a:ext cx="9577064" cy="3528392"/>
          </a:xfrm>
        </p:spPr>
        <p:txBody>
          <a:bodyPr/>
          <a:lstStyle/>
          <a:p>
            <a:r>
              <a:rPr lang="en-GB" sz="2800" b="1" dirty="0">
                <a:solidFill>
                  <a:srgbClr val="0070C0"/>
                </a:solidFill>
                <a:latin typeface="+mj-lt"/>
                <a:ea typeface="Calibri" panose="020F0502020204030204" pitchFamily="34" charset="0"/>
                <a:cs typeface="Calibri" panose="020F0502020204030204" pitchFamily="34" charset="0"/>
              </a:rPr>
              <a:t>1. CECILIA ACHEAMPOMAAH DWOMOH      -         SE/DMD/24/0026</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2. ⁠JOSEPH ASARE                              -                   SE/DMD/24/0019</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3. PRISCILLA BEDZRA                       -                    SE/DMD/24/0005</a:t>
            </a:r>
          </a:p>
          <a:p>
            <a:endParaRPr lang="en-GB" sz="2800" b="1" dirty="0">
              <a:solidFill>
                <a:srgbClr val="0070C0"/>
              </a:solidFill>
              <a:latin typeface="+mj-lt"/>
              <a:ea typeface="Calibri" panose="020F0502020204030204" pitchFamily="34" charset="0"/>
              <a:cs typeface="Calibri" panose="020F0502020204030204" pitchFamily="34" charset="0"/>
            </a:endParaRPr>
          </a:p>
          <a:p>
            <a:r>
              <a:rPr lang="en-GB" sz="2800" b="1" dirty="0">
                <a:solidFill>
                  <a:srgbClr val="0070C0"/>
                </a:solidFill>
                <a:latin typeface="+mj-lt"/>
                <a:ea typeface="Calibri" panose="020F0502020204030204" pitchFamily="34" charset="0"/>
                <a:cs typeface="Calibri" panose="020F0502020204030204" pitchFamily="34" charset="0"/>
              </a:rPr>
              <a:t>4. RAZAK BABA MOHAMMED           -                    SE/DMD/24/0004</a:t>
            </a:r>
          </a:p>
        </p:txBody>
      </p:sp>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620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DF65-08D9-9E2B-4CC7-A1678ECCE5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226933-F51C-0F71-7F41-E96247E9007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BEEF4913-2412-ABDD-0DE2-8635CE54C1AC}"/>
              </a:ext>
            </a:extLst>
          </p:cNvPr>
          <p:cNvSpPr>
            <a:spLocks noGrp="1"/>
          </p:cNvSpPr>
          <p:nvPr>
            <p:ph type="sldNum" sz="quarter" idx="4"/>
          </p:nvPr>
        </p:nvSpPr>
        <p:spPr/>
        <p:txBody>
          <a:bodyPr/>
          <a:lstStyle/>
          <a:p>
            <a:fld id="{4FAB73BC-B049-4115-A692-8D63A059BFB8}" type="slidenum">
              <a:rPr lang="en-US" noProof="0" smtClean="0"/>
              <a:pPr/>
              <a:t>20</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B775FC51-7F40-4DF4-9553-4AC4D8781CCB}"/>
              </a:ext>
            </a:extLst>
          </p:cNvPr>
          <p:cNvPicPr>
            <a:picLocks noChangeAspect="1"/>
          </p:cNvPicPr>
          <p:nvPr/>
        </p:nvPicPr>
        <p:blipFill>
          <a:blip r:embed="rId2"/>
          <a:stretch>
            <a:fillRect/>
          </a:stretch>
        </p:blipFill>
        <p:spPr>
          <a:xfrm>
            <a:off x="66365" y="663433"/>
            <a:ext cx="12059270" cy="5531134"/>
          </a:xfrm>
          <a:prstGeom prst="rect">
            <a:avLst/>
          </a:prstGeom>
        </p:spPr>
      </p:pic>
      <p:cxnSp>
        <p:nvCxnSpPr>
          <p:cNvPr id="9" name="Straight Arrow Connector 8">
            <a:extLst>
              <a:ext uri="{FF2B5EF4-FFF2-40B4-BE49-F238E27FC236}">
                <a16:creationId xmlns:a16="http://schemas.microsoft.com/office/drawing/2014/main" id="{9863689E-F86B-C381-A456-89618A1BC167}"/>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9248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5EBE-EAFB-59BC-ACD1-093BB42002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E6DA5F-2EE3-6E96-2670-32E58D446A84}"/>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0D770845-477F-5A5D-4126-34D235C629AA}"/>
              </a:ext>
            </a:extLst>
          </p:cNvPr>
          <p:cNvSpPr>
            <a:spLocks noGrp="1"/>
          </p:cNvSpPr>
          <p:nvPr>
            <p:ph type="sldNum" sz="quarter" idx="4"/>
          </p:nvPr>
        </p:nvSpPr>
        <p:spPr/>
        <p:txBody>
          <a:bodyPr/>
          <a:lstStyle/>
          <a:p>
            <a:fld id="{4FAB73BC-B049-4115-A692-8D63A059BFB8}" type="slidenum">
              <a:rPr lang="en-US" noProof="0" smtClean="0"/>
              <a:pPr/>
              <a:t>21</a:t>
            </a:fld>
            <a:endParaRPr lang="en-US" noProof="0" dirty="0"/>
          </a:p>
        </p:txBody>
      </p:sp>
      <p:cxnSp>
        <p:nvCxnSpPr>
          <p:cNvPr id="9" name="Straight Arrow Connector 8">
            <a:extLst>
              <a:ext uri="{FF2B5EF4-FFF2-40B4-BE49-F238E27FC236}">
                <a16:creationId xmlns:a16="http://schemas.microsoft.com/office/drawing/2014/main" id="{987F406B-33E2-74B4-7CED-318BE9DEAC9E}"/>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A2AB4D91-7B19-1292-6755-A905543D90DE}"/>
              </a:ext>
            </a:extLst>
          </p:cNvPr>
          <p:cNvPicPr>
            <a:picLocks noChangeAspect="1"/>
          </p:cNvPicPr>
          <p:nvPr/>
        </p:nvPicPr>
        <p:blipFill>
          <a:blip r:embed="rId2"/>
          <a:stretch>
            <a:fillRect/>
          </a:stretch>
        </p:blipFill>
        <p:spPr>
          <a:xfrm>
            <a:off x="72715" y="682484"/>
            <a:ext cx="12046569" cy="5493032"/>
          </a:xfrm>
          <a:prstGeom prst="rect">
            <a:avLst/>
          </a:prstGeom>
        </p:spPr>
      </p:pic>
      <p:cxnSp>
        <p:nvCxnSpPr>
          <p:cNvPr id="8" name="Straight Arrow Connector 7">
            <a:extLst>
              <a:ext uri="{FF2B5EF4-FFF2-40B4-BE49-F238E27FC236}">
                <a16:creationId xmlns:a16="http://schemas.microsoft.com/office/drawing/2014/main" id="{39002BDE-94AA-9A29-0D32-4E38A53C6F8C}"/>
              </a:ext>
            </a:extLst>
          </p:cNvPr>
          <p:cNvCxnSpPr>
            <a:cxnSpLocks/>
          </p:cNvCxnSpPr>
          <p:nvPr/>
        </p:nvCxnSpPr>
        <p:spPr>
          <a:xfrm>
            <a:off x="1775520" y="2060848"/>
            <a:ext cx="576064" cy="432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9545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E3A3-9774-CFD1-BF60-2CD73DF3C5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D03D3E-67D3-2995-440F-C6A99C426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6C26C437-521E-3277-B947-EED7648C9F2D}"/>
              </a:ext>
            </a:extLst>
          </p:cNvPr>
          <p:cNvSpPr>
            <a:spLocks noGrp="1"/>
          </p:cNvSpPr>
          <p:nvPr>
            <p:ph type="sldNum" sz="quarter" idx="4"/>
          </p:nvPr>
        </p:nvSpPr>
        <p:spPr/>
        <p:txBody>
          <a:bodyPr/>
          <a:lstStyle/>
          <a:p>
            <a:fld id="{4FAB73BC-B049-4115-A692-8D63A059BFB8}" type="slidenum">
              <a:rPr lang="en-US" noProof="0" smtClean="0"/>
              <a:pPr/>
              <a:t>22</a:t>
            </a:fld>
            <a:endParaRPr lang="en-US" noProof="0" dirty="0"/>
          </a:p>
        </p:txBody>
      </p:sp>
      <p:cxnSp>
        <p:nvCxnSpPr>
          <p:cNvPr id="9" name="Straight Arrow Connector 8">
            <a:extLst>
              <a:ext uri="{FF2B5EF4-FFF2-40B4-BE49-F238E27FC236}">
                <a16:creationId xmlns:a16="http://schemas.microsoft.com/office/drawing/2014/main" id="{767B0A3D-4788-D071-FC6D-64450CFD5483}"/>
              </a:ext>
            </a:extLst>
          </p:cNvPr>
          <p:cNvCxnSpPr>
            <a:cxnSpLocks/>
          </p:cNvCxnSpPr>
          <p:nvPr/>
        </p:nvCxnSpPr>
        <p:spPr>
          <a:xfrm>
            <a:off x="615319" y="2276872"/>
            <a:ext cx="0" cy="5040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Picture 7" descr="A screenshot of a computer&#10;&#10;AI-generated content may be incorrect.">
            <a:extLst>
              <a:ext uri="{FF2B5EF4-FFF2-40B4-BE49-F238E27FC236}">
                <a16:creationId xmlns:a16="http://schemas.microsoft.com/office/drawing/2014/main" id="{F68EBC6A-4DA5-9FA0-1C65-FE80BDBDFBC0}"/>
              </a:ext>
            </a:extLst>
          </p:cNvPr>
          <p:cNvPicPr>
            <a:picLocks noChangeAspect="1"/>
          </p:cNvPicPr>
          <p:nvPr/>
        </p:nvPicPr>
        <p:blipFill>
          <a:blip r:embed="rId2"/>
          <a:stretch>
            <a:fillRect/>
          </a:stretch>
        </p:blipFill>
        <p:spPr>
          <a:xfrm>
            <a:off x="129868" y="682484"/>
            <a:ext cx="11932263" cy="5493032"/>
          </a:xfrm>
          <a:prstGeom prst="rect">
            <a:avLst/>
          </a:prstGeom>
        </p:spPr>
      </p:pic>
      <p:cxnSp>
        <p:nvCxnSpPr>
          <p:cNvPr id="11" name="Straight Arrow Connector 10">
            <a:extLst>
              <a:ext uri="{FF2B5EF4-FFF2-40B4-BE49-F238E27FC236}">
                <a16:creationId xmlns:a16="http://schemas.microsoft.com/office/drawing/2014/main" id="{6DC3E7A0-AA5D-C147-DF8E-393472C7D1D5}"/>
              </a:ext>
            </a:extLst>
          </p:cNvPr>
          <p:cNvCxnSpPr>
            <a:cxnSpLocks/>
          </p:cNvCxnSpPr>
          <p:nvPr/>
        </p:nvCxnSpPr>
        <p:spPr>
          <a:xfrm>
            <a:off x="2567608" y="2564904"/>
            <a:ext cx="504056"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3990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62B4-E6A3-5A86-93BB-219726BE4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B09BF-A9D7-17BD-40AC-4507AF716A91}"/>
              </a:ext>
            </a:extLst>
          </p:cNvPr>
          <p:cNvSpPr>
            <a:spLocks noGrp="1"/>
          </p:cNvSpPr>
          <p:nvPr>
            <p:ph type="title"/>
          </p:nvPr>
        </p:nvSpPr>
        <p:spPr/>
        <p:txBody>
          <a:bodyPr/>
          <a:lstStyle/>
          <a:p>
            <a:r>
              <a:rPr lang="en-US" b="1" dirty="0">
                <a:solidFill>
                  <a:srgbClr val="7030A0"/>
                </a:solidFill>
              </a:rPr>
              <a:t>ACCESS TO WHO Global Health Observatory</a:t>
            </a:r>
            <a:endParaRPr lang="en-GH" b="1" dirty="0">
              <a:solidFill>
                <a:srgbClr val="7030A0"/>
              </a:solidFill>
            </a:endParaRPr>
          </a:p>
        </p:txBody>
      </p:sp>
      <p:sp>
        <p:nvSpPr>
          <p:cNvPr id="3" name="Slide Number Placeholder 2">
            <a:extLst>
              <a:ext uri="{FF2B5EF4-FFF2-40B4-BE49-F238E27FC236}">
                <a16:creationId xmlns:a16="http://schemas.microsoft.com/office/drawing/2014/main" id="{57C88C39-FF33-67A6-93BE-D50DCAD3167A}"/>
              </a:ext>
            </a:extLst>
          </p:cNvPr>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4" name="TextBox 3">
            <a:extLst>
              <a:ext uri="{FF2B5EF4-FFF2-40B4-BE49-F238E27FC236}">
                <a16:creationId xmlns:a16="http://schemas.microsoft.com/office/drawing/2014/main" id="{2C88E017-2632-4151-1345-49D861C85687}"/>
              </a:ext>
            </a:extLst>
          </p:cNvPr>
          <p:cNvSpPr txBox="1"/>
          <p:nvPr/>
        </p:nvSpPr>
        <p:spPr>
          <a:xfrm>
            <a:off x="1271464" y="2689085"/>
            <a:ext cx="10371896" cy="369332"/>
          </a:xfrm>
          <a:prstGeom prst="rect">
            <a:avLst/>
          </a:prstGeom>
          <a:noFill/>
        </p:spPr>
        <p:txBody>
          <a:bodyPr wrap="square" rtlCol="0">
            <a:spAutoFit/>
          </a:bodyPr>
          <a:lstStyle/>
          <a:p>
            <a:r>
              <a:rPr lang="en-US" dirty="0"/>
              <a:t>    </a:t>
            </a:r>
            <a:endParaRPr lang="en-GH" dirty="0"/>
          </a:p>
        </p:txBody>
      </p:sp>
      <p:sp>
        <p:nvSpPr>
          <p:cNvPr id="9" name="TextBox 8">
            <a:extLst>
              <a:ext uri="{FF2B5EF4-FFF2-40B4-BE49-F238E27FC236}">
                <a16:creationId xmlns:a16="http://schemas.microsoft.com/office/drawing/2014/main" id="{987C46BE-04A0-EBB8-48BD-170AE354BBCD}"/>
              </a:ext>
            </a:extLst>
          </p:cNvPr>
          <p:cNvSpPr txBox="1"/>
          <p:nvPr/>
        </p:nvSpPr>
        <p:spPr>
          <a:xfrm>
            <a:off x="1199456" y="1921626"/>
            <a:ext cx="8712968" cy="3046988"/>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rgbClr val="0070C0"/>
                </a:solidFill>
              </a:rPr>
              <a:t>Website: </a:t>
            </a:r>
            <a:r>
              <a:rPr lang="en-US" sz="2400" dirty="0">
                <a:solidFill>
                  <a:srgbClr val="0070C0"/>
                </a:solidFill>
                <a:hlinkClick r:id="rId2">
                  <a:extLst>
                    <a:ext uri="{A12FA001-AC4F-418D-AE19-62706E023703}">
                      <ahyp:hlinkClr xmlns:ahyp="http://schemas.microsoft.com/office/drawing/2018/hyperlinkcolor" val="tx"/>
                    </a:ext>
                  </a:extLst>
                </a:hlinkClick>
              </a:rPr>
              <a:t>https://www.who.int/data/gho</a:t>
            </a:r>
            <a:endParaRPr lang="en-US" sz="2400" dirty="0">
              <a:solidFill>
                <a:srgbClr val="0070C0"/>
              </a:solidFill>
            </a:endParaRP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Search/browse by topic or indicators (e.g., Life expectancy, communicable diseases)</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Browse the filter to select country/year</a:t>
            </a:r>
          </a:p>
          <a:p>
            <a:endParaRPr lang="en-US" sz="2400" dirty="0">
              <a:solidFill>
                <a:srgbClr val="0070C0"/>
              </a:solidFill>
            </a:endParaRPr>
          </a:p>
          <a:p>
            <a:pPr marL="342900" indent="-342900">
              <a:buFont typeface="Wingdings" panose="05000000000000000000" pitchFamily="2" charset="2"/>
              <a:buChar char="v"/>
            </a:pPr>
            <a:r>
              <a:rPr lang="en-US" sz="2400" dirty="0">
                <a:solidFill>
                  <a:srgbClr val="0070C0"/>
                </a:solidFill>
              </a:rPr>
              <a:t>Download CSV, Excel, or visualize online</a:t>
            </a:r>
            <a:endParaRPr lang="en-GH" sz="2400" dirty="0">
              <a:solidFill>
                <a:srgbClr val="0070C0"/>
              </a:solidFill>
            </a:endParaRPr>
          </a:p>
        </p:txBody>
      </p:sp>
    </p:spTree>
    <p:extLst>
      <p:ext uri="{BB962C8B-B14F-4D97-AF65-F5344CB8AC3E}">
        <p14:creationId xmlns:p14="http://schemas.microsoft.com/office/powerpoint/2010/main" val="240417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C1CD5F-E575-C9DC-CE4E-92B283724AE8}"/>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7B7854B4-6E4E-1D8E-EEB9-24FF8E8A0A4A}"/>
              </a:ext>
            </a:extLst>
          </p:cNvPr>
          <p:cNvSpPr>
            <a:spLocks noGrp="1"/>
          </p:cNvSpPr>
          <p:nvPr>
            <p:ph type="sldNum" sz="quarter" idx="4"/>
          </p:nvPr>
        </p:nvSpPr>
        <p:spPr/>
        <p:txBody>
          <a:bodyPr/>
          <a:lstStyle/>
          <a:p>
            <a:fld id="{4FAB73BC-B049-4115-A692-8D63A059BFB8}" type="slidenum">
              <a:rPr lang="en-US" noProof="0" smtClean="0"/>
              <a:pPr/>
              <a:t>24</a:t>
            </a:fld>
            <a:endParaRPr lang="en-US" noProof="0" dirty="0"/>
          </a:p>
        </p:txBody>
      </p:sp>
      <p:pic>
        <p:nvPicPr>
          <p:cNvPr id="6" name="Picture 5" descr="A screenshot of a website">
            <a:extLst>
              <a:ext uri="{FF2B5EF4-FFF2-40B4-BE49-F238E27FC236}">
                <a16:creationId xmlns:a16="http://schemas.microsoft.com/office/drawing/2014/main" id="{7D79EA0C-16D4-134C-DCED-B4CE21234814}"/>
              </a:ext>
            </a:extLst>
          </p:cNvPr>
          <p:cNvPicPr>
            <a:picLocks noChangeAspect="1"/>
          </p:cNvPicPr>
          <p:nvPr/>
        </p:nvPicPr>
        <p:blipFill>
          <a:blip r:embed="rId2"/>
          <a:stretch>
            <a:fillRect/>
          </a:stretch>
        </p:blipFill>
        <p:spPr>
          <a:xfrm>
            <a:off x="-32590" y="656349"/>
            <a:ext cx="12027518" cy="5545302"/>
          </a:xfrm>
          <a:prstGeom prst="rect">
            <a:avLst/>
          </a:prstGeom>
        </p:spPr>
      </p:pic>
      <p:cxnSp>
        <p:nvCxnSpPr>
          <p:cNvPr id="8" name="Straight Arrow Connector 7">
            <a:extLst>
              <a:ext uri="{FF2B5EF4-FFF2-40B4-BE49-F238E27FC236}">
                <a16:creationId xmlns:a16="http://schemas.microsoft.com/office/drawing/2014/main" id="{FBD20514-13D2-CD8B-67E9-A26CAB2B5F22}"/>
              </a:ext>
            </a:extLst>
          </p:cNvPr>
          <p:cNvCxnSpPr>
            <a:cxnSpLocks/>
          </p:cNvCxnSpPr>
          <p:nvPr/>
        </p:nvCxnSpPr>
        <p:spPr>
          <a:xfrm flipV="1">
            <a:off x="3359696" y="5229200"/>
            <a:ext cx="576064" cy="50405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 name="Straight Arrow Connector 4">
            <a:extLst>
              <a:ext uri="{FF2B5EF4-FFF2-40B4-BE49-F238E27FC236}">
                <a16:creationId xmlns:a16="http://schemas.microsoft.com/office/drawing/2014/main" id="{125920F6-F715-6449-569B-0A34B96B228D}"/>
              </a:ext>
            </a:extLst>
          </p:cNvPr>
          <p:cNvCxnSpPr>
            <a:cxnSpLocks/>
          </p:cNvCxnSpPr>
          <p:nvPr/>
        </p:nvCxnSpPr>
        <p:spPr>
          <a:xfrm flipH="1" flipV="1">
            <a:off x="7659733" y="5218653"/>
            <a:ext cx="576064" cy="5661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90461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F3C6C-1D1C-F741-54B1-4F305C20D809}"/>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CEDCD312-6A8B-A94E-09DA-99C8B70FF68D}"/>
              </a:ext>
            </a:extLst>
          </p:cNvPr>
          <p:cNvSpPr>
            <a:spLocks noGrp="1"/>
          </p:cNvSpPr>
          <p:nvPr>
            <p:ph type="sldNum" sz="quarter" idx="4"/>
          </p:nvPr>
        </p:nvSpPr>
        <p:spPr/>
        <p:txBody>
          <a:bodyPr/>
          <a:lstStyle/>
          <a:p>
            <a:fld id="{4FAB73BC-B049-4115-A692-8D63A059BFB8}" type="slidenum">
              <a:rPr lang="en-US" noProof="0" smtClean="0"/>
              <a:pPr/>
              <a:t>25</a:t>
            </a:fld>
            <a:endParaRPr lang="en-US" noProof="0" dirty="0"/>
          </a:p>
        </p:txBody>
      </p:sp>
      <p:pic>
        <p:nvPicPr>
          <p:cNvPr id="6" name="Picture 5" descr="A screenshot of a computer&#10;&#10;AI-generated content may be incorrect.">
            <a:extLst>
              <a:ext uri="{FF2B5EF4-FFF2-40B4-BE49-F238E27FC236}">
                <a16:creationId xmlns:a16="http://schemas.microsoft.com/office/drawing/2014/main" id="{55DCF38F-A0EA-C262-DF6F-D5DE49924357}"/>
              </a:ext>
            </a:extLst>
          </p:cNvPr>
          <p:cNvPicPr>
            <a:picLocks noChangeAspect="1"/>
          </p:cNvPicPr>
          <p:nvPr/>
        </p:nvPicPr>
        <p:blipFill>
          <a:blip r:embed="rId2"/>
          <a:stretch>
            <a:fillRect/>
          </a:stretch>
        </p:blipFill>
        <p:spPr>
          <a:xfrm>
            <a:off x="44139" y="644382"/>
            <a:ext cx="12103722" cy="5569236"/>
          </a:xfrm>
          <a:prstGeom prst="rect">
            <a:avLst/>
          </a:prstGeom>
        </p:spPr>
      </p:pic>
    </p:spTree>
    <p:extLst>
      <p:ext uri="{BB962C8B-B14F-4D97-AF65-F5344CB8AC3E}">
        <p14:creationId xmlns:p14="http://schemas.microsoft.com/office/powerpoint/2010/main" val="266083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D33479D3-255D-762B-35E3-0736172CDCAA}"/>
              </a:ext>
            </a:extLst>
          </p:cNvPr>
          <p:cNvSpPr>
            <a:spLocks noGrp="1"/>
          </p:cNvSpPr>
          <p:nvPr>
            <p:ph type="title"/>
          </p:nvPr>
        </p:nvSpPr>
        <p:spPr/>
        <p:txBody>
          <a:bodyPr/>
          <a:lstStyle/>
          <a:p>
            <a:endParaRPr lang="en-GH"/>
          </a:p>
        </p:txBody>
      </p:sp>
      <p:sp>
        <p:nvSpPr>
          <p:cNvPr id="3" name="Slide Number Placeholder 2">
            <a:extLst>
              <a:ext uri="{FF2B5EF4-FFF2-40B4-BE49-F238E27FC236}">
                <a16:creationId xmlns:a16="http://schemas.microsoft.com/office/drawing/2014/main" id="{8C455F4B-9307-FD96-6B63-D31B68D7FC7F}"/>
              </a:ext>
            </a:extLst>
          </p:cNvPr>
          <p:cNvSpPr>
            <a:spLocks noGrp="1"/>
          </p:cNvSpPr>
          <p:nvPr>
            <p:ph type="sldNum" sz="quarter" idx="4"/>
          </p:nvPr>
        </p:nvSpPr>
        <p:spPr/>
        <p:txBody>
          <a:bodyPr/>
          <a:lstStyle/>
          <a:p>
            <a:fld id="{4FAB73BC-B049-4115-A692-8D63A059BFB8}" type="slidenum">
              <a:rPr lang="en-US" noProof="0" smtClean="0"/>
              <a:pPr/>
              <a:t>26</a:t>
            </a:fld>
            <a:endParaRPr lang="en-US" noProof="0" dirty="0"/>
          </a:p>
        </p:txBody>
      </p:sp>
      <p:pic>
        <p:nvPicPr>
          <p:cNvPr id="7" name="Picture 6" descr="A screenshot of a computer&#10;&#10;AI-generated content may be incorrect.">
            <a:extLst>
              <a:ext uri="{FF2B5EF4-FFF2-40B4-BE49-F238E27FC236}">
                <a16:creationId xmlns:a16="http://schemas.microsoft.com/office/drawing/2014/main" id="{636CDCF2-41B6-1E36-8A9F-95D60F86F309}"/>
              </a:ext>
            </a:extLst>
          </p:cNvPr>
          <p:cNvPicPr>
            <a:picLocks noChangeAspect="1"/>
          </p:cNvPicPr>
          <p:nvPr/>
        </p:nvPicPr>
        <p:blipFill>
          <a:blip r:embed="rId2"/>
          <a:stretch>
            <a:fillRect/>
          </a:stretch>
        </p:blipFill>
        <p:spPr>
          <a:xfrm>
            <a:off x="72715" y="701535"/>
            <a:ext cx="12046569" cy="5454930"/>
          </a:xfrm>
          <a:prstGeom prst="rect">
            <a:avLst/>
          </a:prstGeom>
        </p:spPr>
      </p:pic>
      <p:cxnSp>
        <p:nvCxnSpPr>
          <p:cNvPr id="9" name="Straight Arrow Connector 8">
            <a:extLst>
              <a:ext uri="{FF2B5EF4-FFF2-40B4-BE49-F238E27FC236}">
                <a16:creationId xmlns:a16="http://schemas.microsoft.com/office/drawing/2014/main" id="{1A0739C2-878D-4D69-3C7B-FFDAA344F9ED}"/>
              </a:ext>
            </a:extLst>
          </p:cNvPr>
          <p:cNvCxnSpPr>
            <a:cxnSpLocks/>
          </p:cNvCxnSpPr>
          <p:nvPr/>
        </p:nvCxnSpPr>
        <p:spPr>
          <a:xfrm flipV="1">
            <a:off x="2063552" y="2564904"/>
            <a:ext cx="698376" cy="432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8E6179E-B531-5DE7-0226-5E450AD7788D}"/>
              </a:ext>
            </a:extLst>
          </p:cNvPr>
          <p:cNvCxnSpPr>
            <a:cxnSpLocks/>
          </p:cNvCxnSpPr>
          <p:nvPr/>
        </p:nvCxnSpPr>
        <p:spPr>
          <a:xfrm flipH="1">
            <a:off x="628788" y="3429000"/>
            <a:ext cx="151140" cy="360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13DF1E7-3B5A-291B-1F10-6BB1B84EE548}"/>
              </a:ext>
            </a:extLst>
          </p:cNvPr>
          <p:cNvCxnSpPr>
            <a:cxnSpLocks/>
          </p:cNvCxnSpPr>
          <p:nvPr/>
        </p:nvCxnSpPr>
        <p:spPr>
          <a:xfrm>
            <a:off x="9696400" y="3284984"/>
            <a:ext cx="554360" cy="6424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1678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9025-C993-B9BD-D825-90F29B38CB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EB0A1D-2728-74CE-566A-89DAC5AEBE4C}"/>
              </a:ext>
            </a:extLst>
          </p:cNvPr>
          <p:cNvSpPr txBox="1"/>
          <p:nvPr/>
        </p:nvSpPr>
        <p:spPr>
          <a:xfrm>
            <a:off x="371064" y="476672"/>
            <a:ext cx="10805160" cy="707886"/>
          </a:xfrm>
          <a:prstGeom prst="rect">
            <a:avLst/>
          </a:prstGeom>
        </p:spPr>
        <p:txBody>
          <a:bodyPr vert="horz" lIns="91440" tIns="45720" rIns="91440" bIns="45720" rtlCol="0" anchor="t">
            <a:normAutofit/>
          </a:bodyPr>
          <a:lstStyle/>
          <a:p>
            <a:pPr defTabSz="914400">
              <a:spcBef>
                <a:spcPct val="0"/>
              </a:spcBef>
              <a:spcAft>
                <a:spcPts val="600"/>
              </a:spcAft>
            </a:pPr>
            <a:r>
              <a:rPr lang="en-US" sz="4000" b="1" kern="1200" cap="all" spc="100" baseline="0">
                <a:solidFill>
                  <a:srgbClr val="7030A0"/>
                </a:solidFill>
                <a:latin typeface="+mj-lt"/>
                <a:ea typeface="+mj-ea"/>
                <a:cs typeface="+mj-cs"/>
              </a:rPr>
              <a:t>Risks of Global Open DatA Sources</a:t>
            </a:r>
            <a:endParaRPr lang="en-US" sz="4000" b="1" kern="1200" cap="all" spc="100" baseline="0" dirty="0">
              <a:solidFill>
                <a:srgbClr val="7030A0"/>
              </a:solidFill>
              <a:latin typeface="+mj-lt"/>
              <a:ea typeface="+mj-ea"/>
              <a:cs typeface="+mj-cs"/>
            </a:endParaRPr>
          </a:p>
        </p:txBody>
      </p:sp>
      <p:sp>
        <p:nvSpPr>
          <p:cNvPr id="3" name="Slide Number Placeholder 2">
            <a:extLst>
              <a:ext uri="{FF2B5EF4-FFF2-40B4-BE49-F238E27FC236}">
                <a16:creationId xmlns:a16="http://schemas.microsoft.com/office/drawing/2014/main" id="{B11CDAAD-FD36-F56B-BC80-6D7F317CEF01}"/>
              </a:ext>
            </a:extLst>
          </p:cNvPr>
          <p:cNvSpPr>
            <a:spLocks noGrp="1"/>
          </p:cNvSpPr>
          <p:nvPr>
            <p:ph type="sldNum" sz="quarter" idx="4"/>
          </p:nvPr>
        </p:nvSpPr>
        <p:spPr/>
        <p:txBody>
          <a:bodyPr vert="horz" lIns="0" tIns="45720" rIns="0" bIns="45720" rtlCol="0" anchor="ctr">
            <a:normAutofit/>
          </a:bodyPr>
          <a:lstStyle/>
          <a:p>
            <a:pPr>
              <a:spcAft>
                <a:spcPts val="600"/>
              </a:spcAft>
            </a:pPr>
            <a:fld id="{4FAB73BC-B049-4115-A692-8D63A059BFB8}" type="slidenum">
              <a:rPr lang="en-US" smtClean="0"/>
              <a:pPr>
                <a:spcAft>
                  <a:spcPts val="600"/>
                </a:spcAft>
              </a:pPr>
              <a:t>27</a:t>
            </a:fld>
            <a:endParaRPr lang="en-US"/>
          </a:p>
        </p:txBody>
      </p:sp>
      <p:graphicFrame>
        <p:nvGraphicFramePr>
          <p:cNvPr id="27" name="TextBox 8">
            <a:extLst>
              <a:ext uri="{FF2B5EF4-FFF2-40B4-BE49-F238E27FC236}">
                <a16:creationId xmlns:a16="http://schemas.microsoft.com/office/drawing/2014/main" id="{BC324670-3B17-AD8F-BB16-BEF27DEDDDD0}"/>
              </a:ext>
            </a:extLst>
          </p:cNvPr>
          <p:cNvGraphicFramePr/>
          <p:nvPr>
            <p:extLst>
              <p:ext uri="{D42A27DB-BD31-4B8C-83A1-F6EECF244321}">
                <p14:modId xmlns:p14="http://schemas.microsoft.com/office/powerpoint/2010/main" val="971392955"/>
              </p:ext>
            </p:extLst>
          </p:nvPr>
        </p:nvGraphicFramePr>
        <p:xfrm>
          <a:off x="335360" y="1184558"/>
          <a:ext cx="11737304" cy="5155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50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17CC7ABC-0202-9529-1357-4ACD4FD3F14F}"/>
              </a:ext>
            </a:extLst>
          </p:cNvPr>
          <p:cNvSpPr>
            <a:spLocks noGrp="1"/>
          </p:cNvSpPr>
          <p:nvPr>
            <p:ph type="title"/>
          </p:nvPr>
        </p:nvSpPr>
        <p:spPr>
          <a:xfrm>
            <a:off x="551384" y="51530"/>
            <a:ext cx="11309216" cy="382295"/>
          </a:xfrm>
        </p:spPr>
        <p:txBody>
          <a:bodyPr anchor="t">
            <a:normAutofit fontScale="90000"/>
          </a:bodyPr>
          <a:lstStyle/>
          <a:p>
            <a:r>
              <a:rPr lang="en-US" sz="2800" b="1" dirty="0">
                <a:solidFill>
                  <a:srgbClr val="7030A0"/>
                </a:solidFill>
              </a:rPr>
              <a:t>BEST PRACTICES</a:t>
            </a:r>
          </a:p>
        </p:txBody>
      </p:sp>
      <p:sp>
        <p:nvSpPr>
          <p:cNvPr id="3" name="Slide Number Placeholder 2">
            <a:extLst>
              <a:ext uri="{FF2B5EF4-FFF2-40B4-BE49-F238E27FC236}">
                <a16:creationId xmlns:a16="http://schemas.microsoft.com/office/drawing/2014/main" id="{828C8AF0-253D-1EF8-C7FC-708B1652C0D9}"/>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28</a:t>
            </a:fld>
            <a:endParaRPr lang="en-US" noProof="0"/>
          </a:p>
        </p:txBody>
      </p:sp>
      <p:sp>
        <p:nvSpPr>
          <p:cNvPr id="6" name="TextBox 5">
            <a:extLst>
              <a:ext uri="{FF2B5EF4-FFF2-40B4-BE49-F238E27FC236}">
                <a16:creationId xmlns:a16="http://schemas.microsoft.com/office/drawing/2014/main" id="{7126B4F3-4CD8-313C-DC4E-4AB89C8D4D22}"/>
              </a:ext>
            </a:extLst>
          </p:cNvPr>
          <p:cNvSpPr txBox="1"/>
          <p:nvPr/>
        </p:nvSpPr>
        <p:spPr>
          <a:xfrm>
            <a:off x="1559496" y="2348880"/>
            <a:ext cx="7056784" cy="369332"/>
          </a:xfrm>
          <a:prstGeom prst="rect">
            <a:avLst/>
          </a:prstGeom>
          <a:noFill/>
        </p:spPr>
        <p:txBody>
          <a:bodyPr wrap="square" rtlCol="0">
            <a:spAutoFit/>
          </a:bodyPr>
          <a:lstStyle/>
          <a:p>
            <a:pPr>
              <a:spcAft>
                <a:spcPts val="600"/>
              </a:spcAft>
            </a:pPr>
            <a:r>
              <a:rPr lang="en-US"/>
              <a:t>  </a:t>
            </a:r>
            <a:endParaRPr lang="en-GH"/>
          </a:p>
        </p:txBody>
      </p:sp>
      <p:graphicFrame>
        <p:nvGraphicFramePr>
          <p:cNvPr id="7" name="Table 6">
            <a:extLst>
              <a:ext uri="{FF2B5EF4-FFF2-40B4-BE49-F238E27FC236}">
                <a16:creationId xmlns:a16="http://schemas.microsoft.com/office/drawing/2014/main" id="{17D859DC-F882-3AF1-0D57-0084C5F34F82}"/>
              </a:ext>
            </a:extLst>
          </p:cNvPr>
          <p:cNvGraphicFramePr>
            <a:graphicFrameLocks noGrp="1"/>
          </p:cNvGraphicFramePr>
          <p:nvPr>
            <p:extLst>
              <p:ext uri="{D42A27DB-BD31-4B8C-83A1-F6EECF244321}">
                <p14:modId xmlns:p14="http://schemas.microsoft.com/office/powerpoint/2010/main" val="1974468935"/>
              </p:ext>
            </p:extLst>
          </p:nvPr>
        </p:nvGraphicFramePr>
        <p:xfrm>
          <a:off x="460846" y="433825"/>
          <a:ext cx="11399754" cy="6014949"/>
        </p:xfrm>
        <a:graphic>
          <a:graphicData uri="http://schemas.openxmlformats.org/drawingml/2006/table">
            <a:tbl>
              <a:tblPr firstRow="1" bandRow="1">
                <a:tableStyleId>{BDBED569-4797-4DF1-A0F4-6AAB3CD982D8}</a:tableStyleId>
              </a:tblPr>
              <a:tblGrid>
                <a:gridCol w="2681240">
                  <a:extLst>
                    <a:ext uri="{9D8B030D-6E8A-4147-A177-3AD203B41FA5}">
                      <a16:colId xmlns:a16="http://schemas.microsoft.com/office/drawing/2014/main" val="2185743353"/>
                    </a:ext>
                  </a:extLst>
                </a:gridCol>
                <a:gridCol w="8718514">
                  <a:extLst>
                    <a:ext uri="{9D8B030D-6E8A-4147-A177-3AD203B41FA5}">
                      <a16:colId xmlns:a16="http://schemas.microsoft.com/office/drawing/2014/main" val="2484328119"/>
                    </a:ext>
                  </a:extLst>
                </a:gridCol>
              </a:tblGrid>
              <a:tr h="1915055">
                <a:tc>
                  <a:txBody>
                    <a:bodyPr/>
                    <a:lstStyle/>
                    <a:p>
                      <a:r>
                        <a:rPr lang="en-US" sz="500" dirty="0"/>
                        <a:t>   </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The World Bank Group </a:t>
                      </a:r>
                    </a:p>
                    <a:p>
                      <a:endParaRPr lang="en-GH" sz="500" dirty="0"/>
                    </a:p>
                  </a:txBody>
                  <a:tcPr marL="23708" marR="23708" marT="11854" marB="11854"/>
                </a:tc>
                <a:tc>
                  <a:txBody>
                    <a:bodyPr/>
                    <a:lstStyle/>
                    <a:p>
                      <a:pPr algn="l">
                        <a:lnSpc>
                          <a:spcPct val="100000"/>
                        </a:lnSpc>
                        <a:spcAft>
                          <a:spcPts val="800"/>
                        </a:spcAft>
                        <a:buNone/>
                      </a:pPr>
                      <a:r>
                        <a:rPr lang="en-GH" sz="1500" b="0" kern="0" dirty="0">
                          <a:solidFill>
                            <a:srgbClr val="0070C0"/>
                          </a:solidFill>
                          <a:effectLst/>
                        </a:rPr>
                        <a:t>Economic Data Risk Assessment – Check for trade or market vulnerability exposure to safeguard economic stability</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Transparency with Methodology – Publish full notes with datasets to reduce misinterpretation by non-experts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Licensing Clarity – Use standard open licenses with attribution to avoid intellectual property disputes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Quality Control for Indicators – Automated checks and reviews to ensure reliability of economic metrics</a:t>
                      </a:r>
                      <a:endParaRPr lang="en-GH" sz="1500" b="0" kern="100" dirty="0">
                        <a:solidFill>
                          <a:srgbClr val="0070C0"/>
                        </a:solidFill>
                        <a:effectLst/>
                      </a:endParaRPr>
                    </a:p>
                    <a:p>
                      <a:pPr algn="l">
                        <a:lnSpc>
                          <a:spcPct val="100000"/>
                        </a:lnSpc>
                        <a:spcAft>
                          <a:spcPts val="800"/>
                        </a:spcAft>
                        <a:buNone/>
                      </a:pPr>
                      <a:r>
                        <a:rPr lang="en-GH" sz="1500" b="0" kern="0" dirty="0">
                          <a:solidFill>
                            <a:srgbClr val="0070C0"/>
                          </a:solidFill>
                          <a:effectLst/>
                        </a:rPr>
                        <a:t>Secure Access for Strategic Data – Share sensitive financial models under confidentiality to protect national economic security</a:t>
                      </a:r>
                      <a:endParaRPr lang="en-GH" sz="1500" b="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008343296"/>
                  </a:ext>
                </a:extLst>
              </a:tr>
              <a:tr h="9962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United Nations </a:t>
                      </a:r>
                    </a:p>
                    <a:p>
                      <a:endParaRPr lang="en-GH" sz="500" dirty="0"/>
                    </a:p>
                  </a:txBody>
                  <a:tcPr marL="23708" marR="23708" marT="11854" marB="11854"/>
                </a:tc>
                <a:tc>
                  <a:txBody>
                    <a:bodyPr/>
                    <a:lstStyle/>
                    <a:p>
                      <a:pPr>
                        <a:lnSpc>
                          <a:spcPct val="100000"/>
                        </a:lnSpc>
                        <a:spcAft>
                          <a:spcPts val="800"/>
                        </a:spcAft>
                        <a:buNone/>
                      </a:pPr>
                      <a:r>
                        <a:rPr lang="en-GH" sz="1600" kern="0" dirty="0">
                          <a:solidFill>
                            <a:srgbClr val="0070C0"/>
                          </a:solidFill>
                          <a:effectLst/>
                        </a:rPr>
                        <a:t>Ethical &amp; Inclusive Data Governance – Apply human rights and cultural sensitivity filters to Prevent harm in politically or socially sensitive contexts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Comprehensive Metadata – Link datasets to SDGs and explain limitations to promote accurate SDG tracking.</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Tiered Access – Restrict conflict-zone or humanitarian data to protect vulnerable populations.</a:t>
                      </a:r>
                      <a:endParaRPr lang="en-GH" sz="1600" kern="100" dirty="0">
                        <a:solidFill>
                          <a:srgbClr val="0070C0"/>
                        </a:solidFill>
                        <a:effectLst/>
                      </a:endParaRPr>
                    </a:p>
                    <a:p>
                      <a:pPr>
                        <a:lnSpc>
                          <a:spcPct val="100000"/>
                        </a:lnSpc>
                        <a:spcAft>
                          <a:spcPts val="800"/>
                        </a:spcAft>
                        <a:buNone/>
                      </a:pPr>
                      <a:r>
                        <a:rPr lang="en-GH" sz="1600" kern="0" dirty="0">
                          <a:solidFill>
                            <a:srgbClr val="0070C0"/>
                          </a:solidFill>
                          <a:effectLst/>
                        </a:rPr>
                        <a:t>Anti-Misinformation Safeguards – Fact-checking partnerships to counter misuse of UN data</a:t>
                      </a:r>
                      <a:endParaRPr lang="en-GH" sz="16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735248376"/>
                  </a:ext>
                </a:extLst>
              </a:tr>
              <a:tr h="23083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0070C0"/>
                          </a:solidFill>
                        </a:rPr>
                        <a:t>World Health Organization</a:t>
                      </a:r>
                      <a:endParaRPr lang="en-GH" sz="2000" b="1" dirty="0">
                        <a:solidFill>
                          <a:srgbClr val="0070C0"/>
                        </a:solidFill>
                      </a:endParaRPr>
                    </a:p>
                    <a:p>
                      <a:endParaRPr lang="en-GH" sz="500" dirty="0"/>
                    </a:p>
                  </a:txBody>
                  <a:tcPr marL="23708" marR="23708" marT="11854" marB="11854"/>
                </a:tc>
                <a:tc>
                  <a:txBody>
                    <a:bodyPr/>
                    <a:lstStyle/>
                    <a:p>
                      <a:pPr>
                        <a:lnSpc>
                          <a:spcPct val="115000"/>
                        </a:lnSpc>
                        <a:spcAft>
                          <a:spcPts val="800"/>
                        </a:spcAft>
                        <a:buNone/>
                      </a:pPr>
                      <a:r>
                        <a:rPr lang="en-GH" sz="1500" kern="0" dirty="0">
                          <a:solidFill>
                            <a:srgbClr val="0070C0"/>
                          </a:solidFill>
                          <a:effectLst/>
                        </a:rPr>
                        <a:t>Privacy-First Health Data Governance – Apply advanced anonymization and remove granular identifiers Protect patient confidentiality in global health datasets.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Standardized Health Data Documentation – Use ICD codes and detailed metadata to ensure consistency and clarity in health statistics</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Data Quality Assurance – Peer review and timely updates to maintain epidemiological integrity.</a:t>
                      </a:r>
                      <a:endParaRPr lang="en-GH" sz="1500" kern="100" dirty="0">
                        <a:solidFill>
                          <a:srgbClr val="0070C0"/>
                        </a:solidFill>
                        <a:effectLst/>
                      </a:endParaRPr>
                    </a:p>
                    <a:p>
                      <a:pPr>
                        <a:lnSpc>
                          <a:spcPct val="115000"/>
                        </a:lnSpc>
                        <a:spcAft>
                          <a:spcPts val="800"/>
                        </a:spcAft>
                        <a:buNone/>
                      </a:pPr>
                      <a:r>
                        <a:rPr lang="en-GH" sz="1500" kern="0" dirty="0">
                          <a:solidFill>
                            <a:srgbClr val="0070C0"/>
                          </a:solidFill>
                          <a:effectLst/>
                        </a:rPr>
                        <a:t>Controlled Access – Secure portals for outbreak or sensitive health data to prevent misuse of high-risk datasets</a:t>
                      </a:r>
                      <a:r>
                        <a:rPr lang="en-US" sz="1500" kern="100" dirty="0">
                          <a:solidFill>
                            <a:srgbClr val="0070C0"/>
                          </a:solidFill>
                          <a:effectLst/>
                        </a:rPr>
                        <a:t> </a:t>
                      </a:r>
                    </a:p>
                    <a:p>
                      <a:pPr>
                        <a:lnSpc>
                          <a:spcPct val="115000"/>
                        </a:lnSpc>
                        <a:spcAft>
                          <a:spcPts val="800"/>
                        </a:spcAft>
                        <a:buNone/>
                      </a:pPr>
                      <a:r>
                        <a:rPr lang="en-GH" sz="1500" kern="0" dirty="0">
                          <a:solidFill>
                            <a:srgbClr val="0070C0"/>
                          </a:solidFill>
                          <a:effectLst/>
                        </a:rPr>
                        <a:t>Global Health Data Literacy – Training for health ministries to avoid misinterpretation in public health responses.</a:t>
                      </a:r>
                      <a:endParaRPr lang="en-GH" sz="1500" kern="100" dirty="0">
                        <a:solidFill>
                          <a:srgbClr val="0070C0"/>
                        </a:solidFill>
                        <a:effectLst/>
                        <a:latin typeface="Aptos" panose="020B0004020202020204" pitchFamily="34" charset="0"/>
                        <a:ea typeface="Aptos" panose="020B0004020202020204" pitchFamily="34" charset="0"/>
                        <a:cs typeface="Times New Roman" panose="02020603050405020304" pitchFamily="18" charset="0"/>
                      </a:endParaRPr>
                    </a:p>
                  </a:txBody>
                  <a:tcPr marL="23708" marR="23708" marT="11854" marB="11854"/>
                </a:tc>
                <a:extLst>
                  <a:ext uri="{0D108BD9-81ED-4DB2-BD59-A6C34878D82A}">
                    <a16:rowId xmlns:a16="http://schemas.microsoft.com/office/drawing/2014/main" val="1217491549"/>
                  </a:ext>
                </a:extLst>
              </a:tr>
            </a:tbl>
          </a:graphicData>
        </a:graphic>
      </p:graphicFrame>
    </p:spTree>
    <p:extLst>
      <p:ext uri="{BB962C8B-B14F-4D97-AF65-F5344CB8AC3E}">
        <p14:creationId xmlns:p14="http://schemas.microsoft.com/office/powerpoint/2010/main" val="3625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151D0BA3-32A3-7148-35CA-914AD9D9258F}"/>
              </a:ext>
            </a:extLst>
          </p:cNvPr>
          <p:cNvSpPr>
            <a:spLocks noGrp="1"/>
          </p:cNvSpPr>
          <p:nvPr>
            <p:ph type="body" sz="quarter" idx="14"/>
          </p:nvPr>
        </p:nvSpPr>
        <p:spPr>
          <a:xfrm>
            <a:off x="1181099" y="457200"/>
            <a:ext cx="8128343" cy="6248400"/>
          </a:xfrm>
        </p:spPr>
        <p:txBody>
          <a:bodyPr/>
          <a:lstStyle/>
          <a:p>
            <a:endParaRPr lang="en-US" dirty="0"/>
          </a:p>
        </p:txBody>
      </p:sp>
      <p:sp>
        <p:nvSpPr>
          <p:cNvPr id="16" name="Text Placeholder 2">
            <a:extLst>
              <a:ext uri="{FF2B5EF4-FFF2-40B4-BE49-F238E27FC236}">
                <a16:creationId xmlns:a16="http://schemas.microsoft.com/office/drawing/2014/main" id="{98F258E7-52F1-962B-056A-AC48FBEFF18F}"/>
              </a:ext>
            </a:extLst>
          </p:cNvPr>
          <p:cNvSpPr>
            <a:spLocks noGrp="1"/>
          </p:cNvSpPr>
          <p:nvPr>
            <p:ph type="body" sz="quarter" idx="12"/>
          </p:nvPr>
        </p:nvSpPr>
        <p:spPr>
          <a:xfrm>
            <a:off x="990599" y="304800"/>
            <a:ext cx="8128343" cy="6248400"/>
          </a:xfrm>
        </p:spPr>
        <p:txBody>
          <a:bodyPr/>
          <a:lstStyle/>
          <a:p>
            <a:r>
              <a:rPr lang="en-US" dirty="0"/>
              <a:t> </a:t>
            </a:r>
          </a:p>
        </p:txBody>
      </p:sp>
      <p:sp>
        <p:nvSpPr>
          <p:cNvPr id="4" name="Title 3">
            <a:extLst>
              <a:ext uri="{FF2B5EF4-FFF2-40B4-BE49-F238E27FC236}">
                <a16:creationId xmlns:a16="http://schemas.microsoft.com/office/drawing/2014/main" id="{C8287F1B-3E25-4481-B199-24E6AD18DCEE}"/>
              </a:ext>
            </a:extLst>
          </p:cNvPr>
          <p:cNvSpPr>
            <a:spLocks noGrp="1"/>
          </p:cNvSpPr>
          <p:nvPr>
            <p:ph type="ctrTitle"/>
          </p:nvPr>
        </p:nvSpPr>
        <p:spPr>
          <a:xfrm>
            <a:off x="1414777" y="555177"/>
            <a:ext cx="7232465" cy="903638"/>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CONCLUSION</a:t>
            </a:r>
          </a:p>
        </p:txBody>
      </p:sp>
      <p:sp>
        <p:nvSpPr>
          <p:cNvPr id="5" name="Text Placeholder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3" name="Slide Number Placeholder 2" hidden="1">
            <a:extLst>
              <a:ext uri="{FF2B5EF4-FFF2-40B4-BE49-F238E27FC236}">
                <a16:creationId xmlns:a16="http://schemas.microsoft.com/office/drawing/2014/main" id="{101D4ADB-79CE-478E-8FBE-53E59DEC969A}"/>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29</a:t>
            </a:fld>
            <a:endParaRPr lang="en-US"/>
          </a:p>
        </p:txBody>
      </p:sp>
      <p:sp>
        <p:nvSpPr>
          <p:cNvPr id="9" name="Content Placeholder 12">
            <a:extLst>
              <a:ext uri="{FF2B5EF4-FFF2-40B4-BE49-F238E27FC236}">
                <a16:creationId xmlns:a16="http://schemas.microsoft.com/office/drawing/2014/main" id="{5F307770-38D8-49CA-BFD0-64F78C89348C}"/>
              </a:ext>
            </a:extLst>
          </p:cNvPr>
          <p:cNvSpPr txBox="1">
            <a:spLocks/>
          </p:cNvSpPr>
          <p:nvPr/>
        </p:nvSpPr>
        <p:spPr>
          <a:xfrm>
            <a:off x="1307998" y="1340768"/>
            <a:ext cx="7452298" cy="4320480"/>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spcAft>
                <a:spcPts val="1000"/>
              </a:spcAft>
              <a:buNone/>
            </a:pPr>
            <a:r>
              <a:rPr lang="en-US" sz="2200" dirty="0">
                <a:solidFill>
                  <a:srgbClr val="0070C0"/>
                </a:solidFill>
                <a:effectLst/>
                <a:ea typeface="MS Mincho" panose="02020609040205080304" pitchFamily="49" charset="-128"/>
                <a:cs typeface="Times New Roman" panose="02020603050405020304" pitchFamily="18" charset="0"/>
              </a:rPr>
              <a:t>Open data sources make it easier for everyone, including  governments, researchers, and the public, to access and</a:t>
            </a:r>
            <a:r>
              <a:rPr lang="en-US" sz="2200" dirty="0">
                <a:solidFill>
                  <a:srgbClr val="0070C0"/>
                </a:solidFill>
              </a:rPr>
              <a:t> use valuable information. They promote transparency, build trust, improve decision-making, and encourage collaboration across the world</a:t>
            </a:r>
          </a:p>
          <a:p>
            <a:pPr marL="0" indent="0">
              <a:lnSpc>
                <a:spcPct val="100000"/>
              </a:lnSpc>
              <a:spcAft>
                <a:spcPts val="1000"/>
              </a:spcAft>
              <a:buNone/>
            </a:pPr>
            <a:r>
              <a:rPr lang="en-US" sz="2200" dirty="0">
                <a:solidFill>
                  <a:srgbClr val="0070C0"/>
                </a:solidFill>
              </a:rPr>
              <a:t>However, the associated risks particularly around privacy, quality, and misuse mean that robust governance, technical safeguards, and ethical considerations must guide its release. A balanced approach, where openness is coupled with protection, ensures that open data can serve the global good without compromising security or individual rights</a:t>
            </a:r>
          </a:p>
          <a:p>
            <a:pPr marL="0" indent="0">
              <a:lnSpc>
                <a:spcPct val="115000"/>
              </a:lnSpc>
              <a:spcAft>
                <a:spcPts val="1000"/>
              </a:spcAft>
              <a:buNone/>
            </a:pPr>
            <a:endParaRPr lang="en-US" sz="2200" dirty="0">
              <a:solidFill>
                <a:srgbClr val="0070C0"/>
              </a:solidFill>
            </a:endParaRPr>
          </a:p>
          <a:p>
            <a:pPr marL="0" indent="0">
              <a:lnSpc>
                <a:spcPct val="115000"/>
              </a:lnSpc>
              <a:spcAft>
                <a:spcPts val="1000"/>
              </a:spcAft>
              <a:buNone/>
            </a:pPr>
            <a:endParaRPr lang="en-US" sz="2400" dirty="0">
              <a:solidFill>
                <a:srgbClr val="0070C0"/>
              </a:solidFill>
              <a:effectLst/>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50073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3FAFE0-CC36-9D0D-8630-2D66CB2F2F86}"/>
              </a:ext>
            </a:extLst>
          </p:cNvPr>
          <p:cNvSpPr>
            <a:spLocks noGrp="1"/>
          </p:cNvSpPr>
          <p:nvPr>
            <p:ph type="title"/>
          </p:nvPr>
        </p:nvSpPr>
        <p:spPr>
          <a:xfrm>
            <a:off x="1721698" y="3735622"/>
            <a:ext cx="5013960" cy="2408917"/>
          </a:xfrm>
        </p:spPr>
        <p:txBody>
          <a:bodyPr anchor="t">
            <a:normAutofit/>
          </a:bodyPr>
          <a:lstStyle/>
          <a:p>
            <a:r>
              <a:rPr lang="en-US" sz="4800" b="1" dirty="0">
                <a:solidFill>
                  <a:srgbClr val="7030A0"/>
                </a:solidFill>
                <a:ea typeface="Calibri Light" panose="020F0302020204030204" pitchFamily="34" charset="0"/>
                <a:cs typeface="Calibri Light" panose="020F0302020204030204" pitchFamily="34" charset="0"/>
              </a:rPr>
              <a:t>TASK</a:t>
            </a:r>
            <a:endParaRPr lang="en-GH" sz="4800" b="1" dirty="0">
              <a:solidFill>
                <a:srgbClr val="7030A0"/>
              </a:solidFill>
              <a:ea typeface="Calibri Light" panose="020F0302020204030204" pitchFamily="34" charset="0"/>
              <a:cs typeface="Calibri Light" panose="020F0302020204030204" pitchFamily="34" charset="0"/>
            </a:endParaRPr>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9772" r="39772"/>
          <a:stretch/>
        </p:blipFill>
        <p:spPr>
          <a:xfrm>
            <a:off x="0" y="113157"/>
            <a:ext cx="12191999" cy="3278060"/>
          </a:xfrm>
          <a:noFill/>
        </p:spPr>
      </p:pic>
      <p:sp>
        <p:nvSpPr>
          <p:cNvPr id="25" name="Text Placeholder 3">
            <a:extLst>
              <a:ext uri="{FF2B5EF4-FFF2-40B4-BE49-F238E27FC236}">
                <a16:creationId xmlns:a16="http://schemas.microsoft.com/office/drawing/2014/main" id="{828C5482-2BA7-A99F-DF41-AF6AB1E2740E}"/>
              </a:ext>
            </a:extLst>
          </p:cNvPr>
          <p:cNvSpPr>
            <a:spLocks noGrp="1"/>
          </p:cNvSpPr>
          <p:nvPr>
            <p:ph type="body" sz="quarter" idx="20"/>
          </p:nvPr>
        </p:nvSpPr>
        <p:spPr>
          <a:xfrm>
            <a:off x="3935760" y="1981199"/>
            <a:ext cx="7692782" cy="3886201"/>
          </a:xfrm>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a:xfrm>
            <a:off x="4223792" y="2286000"/>
            <a:ext cx="7053808" cy="3159224"/>
          </a:xfrm>
        </p:spPr>
        <p:txBody>
          <a:bodyPr>
            <a:normAutofit/>
          </a:bodyPr>
          <a:lstStyle/>
          <a:p>
            <a:pPr>
              <a:lnSpc>
                <a:spcPct val="90000"/>
              </a:lnSpc>
              <a:spcAft>
                <a:spcPts val="600"/>
              </a:spcAft>
            </a:pPr>
            <a:r>
              <a:rPr lang="en-US" sz="2800" b="1" dirty="0">
                <a:solidFill>
                  <a:srgbClr val="0070C0"/>
                </a:solidFill>
                <a:ea typeface="Calibri Light" panose="020F0302020204030204" pitchFamily="34" charset="0"/>
                <a:cs typeface="Calibri Light" panose="020F0302020204030204" pitchFamily="34" charset="0"/>
              </a:rPr>
              <a:t>Open data sources are unlocking unprecedented collaboration, transparency and accountability in the data landscape. Identify some of the global open data sources and demonstrate how to access data from at least two of the several sources</a:t>
            </a:r>
          </a:p>
        </p:txBody>
      </p:sp>
      <p:pic>
        <p:nvPicPr>
          <p:cNvPr id="6" name="Picture Placeholder 38">
            <a:extLst>
              <a:ext uri="{FF2B5EF4-FFF2-40B4-BE49-F238E27FC236}">
                <a16:creationId xmlns:a16="http://schemas.microsoft.com/office/drawing/2014/main" id="{303B1A78-9343-95B3-32FF-2F594ECAD6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l="853" r="853"/>
          <a:stretch>
            <a:fillRect/>
          </a:stretch>
        </p:blipFill>
        <p:spPr>
          <a:xfrm>
            <a:off x="548944" y="3717928"/>
            <a:ext cx="914400" cy="930269"/>
          </a:xfrm>
          <a:prstGeom prst="rect">
            <a:avLst/>
          </a:prstGeom>
        </p:spPr>
      </p:pic>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3</a:t>
            </a:fld>
            <a:endParaRPr lang="en-US"/>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72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30EF6C-F12E-AA28-AA1F-2C4485513762}"/>
              </a:ext>
            </a:extLst>
          </p:cNvPr>
          <p:cNvPicPr>
            <a:picLocks noChangeAspect="1"/>
          </p:cNvPicPr>
          <p:nvPr/>
        </p:nvPicPr>
        <p:blipFill>
          <a:blip r:embed="rId2"/>
          <a:srcRect t="15735"/>
          <a:stretch>
            <a:fillRect/>
          </a:stretch>
        </p:blipFill>
        <p:spPr>
          <a:xfrm>
            <a:off x="1775521" y="1529900"/>
            <a:ext cx="7077151" cy="3915324"/>
          </a:xfrm>
          <a:prstGeom prst="rect">
            <a:avLst/>
          </a:prstGeom>
          <a:noFill/>
        </p:spPr>
      </p:pic>
      <p:sp>
        <p:nvSpPr>
          <p:cNvPr id="16" name="Slide Number Placeholder 4">
            <a:extLst>
              <a:ext uri="{FF2B5EF4-FFF2-40B4-BE49-F238E27FC236}">
                <a16:creationId xmlns:a16="http://schemas.microsoft.com/office/drawing/2014/main" id="{0FC50F9A-C0B3-738F-8388-71B14B05C4FB}"/>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noProof="0" smtClean="0"/>
              <a:pPr>
                <a:spcAft>
                  <a:spcPts val="600"/>
                </a:spcAft>
              </a:pPr>
              <a:t>30</a:t>
            </a:fld>
            <a:endParaRPr lang="en-US" noProof="0"/>
          </a:p>
        </p:txBody>
      </p:sp>
      <p:sp>
        <p:nvSpPr>
          <p:cNvPr id="2" name="TextBox 1">
            <a:extLst>
              <a:ext uri="{FF2B5EF4-FFF2-40B4-BE49-F238E27FC236}">
                <a16:creationId xmlns:a16="http://schemas.microsoft.com/office/drawing/2014/main" id="{7BC60C7E-73B2-7415-B85E-1A59BDA6C874}"/>
              </a:ext>
            </a:extLst>
          </p:cNvPr>
          <p:cNvSpPr txBox="1"/>
          <p:nvPr/>
        </p:nvSpPr>
        <p:spPr>
          <a:xfrm>
            <a:off x="2351584" y="836712"/>
            <a:ext cx="5616624" cy="553998"/>
          </a:xfrm>
          <a:prstGeom prst="rect">
            <a:avLst/>
          </a:prstGeom>
          <a:noFill/>
        </p:spPr>
        <p:txBody>
          <a:bodyPr wrap="square" rtlCol="0">
            <a:spAutoFit/>
          </a:bodyPr>
          <a:lstStyle/>
          <a:p>
            <a:pPr algn="ctr"/>
            <a:r>
              <a:rPr lang="en-US" sz="3000" dirty="0">
                <a:solidFill>
                  <a:srgbClr val="7030A0"/>
                </a:solidFill>
                <a:latin typeface="+mj-lt"/>
              </a:rPr>
              <a:t>QUESTIONS?</a:t>
            </a:r>
          </a:p>
        </p:txBody>
      </p:sp>
    </p:spTree>
    <p:extLst>
      <p:ext uri="{BB962C8B-B14F-4D97-AF65-F5344CB8AC3E}">
        <p14:creationId xmlns:p14="http://schemas.microsoft.com/office/powerpoint/2010/main" val="3143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8A986B-6E69-9B67-70FF-0A545064D42D}"/>
              </a:ext>
            </a:extLst>
          </p:cNvPr>
          <p:cNvSpPr>
            <a:spLocks noGrp="1"/>
          </p:cNvSpPr>
          <p:nvPr>
            <p:ph type="title"/>
          </p:nvPr>
        </p:nvSpPr>
        <p:spPr>
          <a:xfrm>
            <a:off x="1703512" y="1052736"/>
            <a:ext cx="7939813" cy="707886"/>
          </a:xfrm>
        </p:spPr>
        <p:txBody>
          <a:bodyPr>
            <a:normAutofit/>
          </a:bodyPr>
          <a:lstStyle/>
          <a:p>
            <a:r>
              <a:rPr lang="en-US" b="1" dirty="0">
                <a:solidFill>
                  <a:srgbClr val="7030A0"/>
                </a:solidFill>
              </a:rPr>
              <a:t>REFRENCES</a:t>
            </a:r>
            <a:endParaRPr lang="en-GH" b="1" dirty="0">
              <a:solidFill>
                <a:srgbClr val="7030A0"/>
              </a:solidFill>
            </a:endParaRPr>
          </a:p>
        </p:txBody>
      </p:sp>
      <p:sp>
        <p:nvSpPr>
          <p:cNvPr id="3" name="Slide Number Placeholder 2">
            <a:extLst>
              <a:ext uri="{FF2B5EF4-FFF2-40B4-BE49-F238E27FC236}">
                <a16:creationId xmlns:a16="http://schemas.microsoft.com/office/drawing/2014/main" id="{E2FF4A04-366D-29CE-F885-20E6273C80C2}"/>
              </a:ext>
            </a:extLst>
          </p:cNvPr>
          <p:cNvSpPr>
            <a:spLocks noGrp="1"/>
          </p:cNvSpPr>
          <p:nvPr>
            <p:ph type="sldNum" sz="quarter" idx="4"/>
          </p:nvPr>
        </p:nvSpPr>
        <p:spPr/>
        <p:txBody>
          <a:bodyPr/>
          <a:lstStyle/>
          <a:p>
            <a:fld id="{4FAB73BC-B049-4115-A692-8D63A059BFB8}" type="slidenum">
              <a:rPr lang="en-US" noProof="0" smtClean="0"/>
              <a:pPr/>
              <a:t>31</a:t>
            </a:fld>
            <a:endParaRPr lang="en-US" noProof="0" dirty="0"/>
          </a:p>
        </p:txBody>
      </p:sp>
      <p:sp>
        <p:nvSpPr>
          <p:cNvPr id="5" name="TextBox 4">
            <a:extLst>
              <a:ext uri="{FF2B5EF4-FFF2-40B4-BE49-F238E27FC236}">
                <a16:creationId xmlns:a16="http://schemas.microsoft.com/office/drawing/2014/main" id="{064CEC82-ED99-B239-69E2-76CE8E5EE8C7}"/>
              </a:ext>
            </a:extLst>
          </p:cNvPr>
          <p:cNvSpPr txBox="1"/>
          <p:nvPr/>
        </p:nvSpPr>
        <p:spPr>
          <a:xfrm>
            <a:off x="948377" y="2022621"/>
            <a:ext cx="11017224" cy="2812758"/>
          </a:xfrm>
          <a:prstGeom prst="rect">
            <a:avLst/>
          </a:prstGeom>
          <a:noFill/>
        </p:spPr>
        <p:txBody>
          <a:bodyPr wrap="square" rtlCol="0">
            <a:spAutoFit/>
          </a:bodyPr>
          <a:lstStyle/>
          <a:p>
            <a:pPr>
              <a:lnSpc>
                <a:spcPct val="150000"/>
              </a:lnSpc>
              <a:buNone/>
            </a:pPr>
            <a:r>
              <a:rPr lang="en-US" sz="2000" dirty="0">
                <a:solidFill>
                  <a:srgbClr val="0070C0"/>
                </a:solidFill>
              </a:rPr>
              <a:t>World Bank. (n.d.). </a:t>
            </a:r>
            <a:r>
              <a:rPr lang="en-US" sz="2000" i="1" dirty="0">
                <a:solidFill>
                  <a:srgbClr val="0070C0"/>
                </a:solidFill>
              </a:rPr>
              <a:t>World Bank Open Data</a:t>
            </a:r>
            <a:r>
              <a:rPr lang="en-US" sz="2000" dirty="0">
                <a:solidFill>
                  <a:srgbClr val="0070C0"/>
                </a:solidFill>
              </a:rPr>
              <a:t>. </a:t>
            </a:r>
            <a:r>
              <a:rPr lang="en-US" sz="2000" dirty="0">
                <a:solidFill>
                  <a:srgbClr val="0070C0"/>
                </a:solidFill>
                <a:hlinkClick r:id="rId2">
                  <a:extLst>
                    <a:ext uri="{A12FA001-AC4F-418D-AE19-62706E023703}">
                      <ahyp:hlinkClr xmlns:ahyp="http://schemas.microsoft.com/office/drawing/2018/hyperlinkcolor" val="tx"/>
                    </a:ext>
                  </a:extLst>
                </a:hlinkClick>
              </a:rPr>
              <a:t>https://data.worldbank.org</a:t>
            </a:r>
            <a:r>
              <a:rPr lang="en-US" sz="2000" dirty="0">
                <a:solidFill>
                  <a:srgbClr val="0070C0"/>
                </a:solidFill>
              </a:rPr>
              <a:t> </a:t>
            </a:r>
          </a:p>
          <a:p>
            <a:pPr>
              <a:lnSpc>
                <a:spcPct val="150000"/>
              </a:lnSpc>
              <a:buNone/>
            </a:pPr>
            <a:r>
              <a:rPr lang="en-US" sz="2000" dirty="0">
                <a:solidFill>
                  <a:srgbClr val="0070C0"/>
                </a:solidFill>
              </a:rPr>
              <a:t>United Nations Statistics Division. (n.d.). </a:t>
            </a:r>
            <a:r>
              <a:rPr lang="en-US" sz="2000" i="1" dirty="0">
                <a:solidFill>
                  <a:srgbClr val="0070C0"/>
                </a:solidFill>
              </a:rPr>
              <a:t>UNdata</a:t>
            </a:r>
            <a:r>
              <a:rPr lang="en-US" sz="2000" dirty="0">
                <a:solidFill>
                  <a:srgbClr val="0070C0"/>
                </a:solidFill>
              </a:rPr>
              <a:t>. </a:t>
            </a:r>
            <a:r>
              <a:rPr lang="en-US" sz="2000" dirty="0">
                <a:solidFill>
                  <a:srgbClr val="0070C0"/>
                </a:solidFill>
                <a:hlinkClick r:id="rId3">
                  <a:extLst>
                    <a:ext uri="{A12FA001-AC4F-418D-AE19-62706E023703}">
                      <ahyp:hlinkClr xmlns:ahyp="http://schemas.microsoft.com/office/drawing/2018/hyperlinkcolor" val="tx"/>
                    </a:ext>
                  </a:extLst>
                </a:hlinkClick>
              </a:rPr>
              <a:t>https://data.un.org</a:t>
            </a:r>
            <a:r>
              <a:rPr lang="en-US" sz="2000" dirty="0">
                <a:solidFill>
                  <a:srgbClr val="0070C0"/>
                </a:solidFill>
              </a:rPr>
              <a:t> </a:t>
            </a:r>
          </a:p>
          <a:p>
            <a:pPr>
              <a:lnSpc>
                <a:spcPct val="150000"/>
              </a:lnSpc>
              <a:buNone/>
            </a:pPr>
            <a:r>
              <a:rPr lang="en-US" sz="2000" dirty="0">
                <a:solidFill>
                  <a:srgbClr val="0070C0"/>
                </a:solidFill>
              </a:rPr>
              <a:t>World Health Organization. (n.d.). </a:t>
            </a:r>
            <a:r>
              <a:rPr lang="en-US" sz="2000" i="1" dirty="0">
                <a:solidFill>
                  <a:srgbClr val="0070C0"/>
                </a:solidFill>
              </a:rPr>
              <a:t>Global Health Observatory (GHO) </a:t>
            </a:r>
          </a:p>
          <a:p>
            <a:pPr>
              <a:lnSpc>
                <a:spcPct val="150000"/>
              </a:lnSpc>
              <a:buNone/>
            </a:pPr>
            <a:r>
              <a:rPr lang="en-US" sz="2000" i="1" dirty="0">
                <a:solidFill>
                  <a:srgbClr val="0070C0"/>
                </a:solidFill>
              </a:rPr>
              <a:t>data</a:t>
            </a:r>
            <a:r>
              <a:rPr lang="en-US" sz="2000" dirty="0">
                <a:solidFill>
                  <a:srgbClr val="0070C0"/>
                </a:solidFill>
              </a:rPr>
              <a:t>. </a:t>
            </a:r>
            <a:r>
              <a:rPr lang="en-US" sz="2000" dirty="0">
                <a:solidFill>
                  <a:srgbClr val="0070C0"/>
                </a:solidFill>
                <a:hlinkClick r:id="rId4">
                  <a:extLst>
                    <a:ext uri="{A12FA001-AC4F-418D-AE19-62706E023703}">
                      <ahyp:hlinkClr xmlns:ahyp="http://schemas.microsoft.com/office/drawing/2018/hyperlinkcolor" val="tx"/>
                    </a:ext>
                  </a:extLst>
                </a:hlinkClick>
              </a:rPr>
              <a:t>https://www.who.int/data/gho</a:t>
            </a:r>
            <a:endParaRPr lang="en-US" sz="2000" dirty="0">
              <a:solidFill>
                <a:srgbClr val="0070C0"/>
              </a:solidFill>
            </a:endParaRPr>
          </a:p>
          <a:p>
            <a:pPr>
              <a:lnSpc>
                <a:spcPct val="150000"/>
              </a:lnSpc>
              <a:buNone/>
            </a:pPr>
            <a:r>
              <a:rPr lang="en-US" sz="2000" dirty="0">
                <a:solidFill>
                  <a:srgbClr val="0070C0"/>
                </a:solidFill>
              </a:rPr>
              <a:t>International Monetary Fund. (n.d.). </a:t>
            </a:r>
            <a:r>
              <a:rPr lang="en-US" sz="2000" i="1" dirty="0">
                <a:solidFill>
                  <a:srgbClr val="0070C0"/>
                </a:solidFill>
              </a:rPr>
              <a:t>IMF Data</a:t>
            </a:r>
            <a:r>
              <a:rPr lang="en-US" sz="2000" dirty="0">
                <a:solidFill>
                  <a:srgbClr val="0070C0"/>
                </a:solidFill>
              </a:rPr>
              <a:t>. </a:t>
            </a:r>
            <a:r>
              <a:rPr lang="en-US" sz="2000" dirty="0">
                <a:solidFill>
                  <a:srgbClr val="0070C0"/>
                </a:solidFill>
                <a:hlinkClick r:id="rId5">
                  <a:extLst>
                    <a:ext uri="{A12FA001-AC4F-418D-AE19-62706E023703}">
                      <ahyp:hlinkClr xmlns:ahyp="http://schemas.microsoft.com/office/drawing/2018/hyperlinkcolor" val="tx"/>
                    </a:ext>
                  </a:extLst>
                </a:hlinkClick>
              </a:rPr>
              <a:t>https://data.imf.org</a:t>
            </a:r>
            <a:r>
              <a:rPr lang="en-US" sz="2000" dirty="0">
                <a:solidFill>
                  <a:srgbClr val="0070C0"/>
                </a:solidFill>
              </a:rPr>
              <a:t> </a:t>
            </a:r>
          </a:p>
          <a:p>
            <a:pPr>
              <a:lnSpc>
                <a:spcPct val="150000"/>
              </a:lnSpc>
            </a:pPr>
            <a:r>
              <a:rPr lang="en-US" sz="2000" dirty="0">
                <a:solidFill>
                  <a:srgbClr val="0070C0"/>
                </a:solidFill>
              </a:rPr>
              <a:t>Organisation for Economic Co-operation and Development. (n.d.). </a:t>
            </a:r>
            <a:r>
              <a:rPr lang="en-US" sz="2000" i="1" dirty="0">
                <a:solidFill>
                  <a:srgbClr val="0070C0"/>
                </a:solidFill>
              </a:rPr>
              <a:t>OECD Data</a:t>
            </a:r>
            <a:r>
              <a:rPr lang="en-US" sz="2000" dirty="0">
                <a:solidFill>
                  <a:srgbClr val="0070C0"/>
                </a:solidFill>
              </a:rPr>
              <a:t>. </a:t>
            </a:r>
            <a:r>
              <a:rPr lang="en-US" sz="2000" dirty="0">
                <a:solidFill>
                  <a:srgbClr val="0070C0"/>
                </a:solidFill>
                <a:hlinkClick r:id="rId6">
                  <a:extLst>
                    <a:ext uri="{A12FA001-AC4F-418D-AE19-62706E023703}">
                      <ahyp:hlinkClr xmlns:ahyp="http://schemas.microsoft.com/office/drawing/2018/hyperlinkcolor" val="tx"/>
                    </a:ext>
                  </a:extLst>
                </a:hlinkClick>
              </a:rPr>
              <a:t>https://data.oecd.org</a:t>
            </a:r>
            <a:r>
              <a:rPr lang="en-US" sz="2000" dirty="0">
                <a:solidFill>
                  <a:srgbClr val="0070C0"/>
                </a:solidFill>
              </a:rPr>
              <a:t> </a:t>
            </a:r>
          </a:p>
        </p:txBody>
      </p:sp>
    </p:spTree>
    <p:extLst>
      <p:ext uri="{BB962C8B-B14F-4D97-AF65-F5344CB8AC3E}">
        <p14:creationId xmlns:p14="http://schemas.microsoft.com/office/powerpoint/2010/main" val="42991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icture Placeholder 1">
            <a:extLst>
              <a:ext uri="{FF2B5EF4-FFF2-40B4-BE49-F238E27FC236}">
                <a16:creationId xmlns:a16="http://schemas.microsoft.com/office/drawing/2014/main" id="{80AA148A-DDFE-CBCE-D675-3167DA49E9B0}"/>
              </a:ext>
            </a:extLst>
          </p:cNvPr>
          <p:cNvSpPr>
            <a:spLocks noGrp="1"/>
          </p:cNvSpPr>
          <p:nvPr>
            <p:ph type="pic" sz="quarter" idx="11"/>
          </p:nvPr>
        </p:nvSpPr>
        <p:spPr>
          <a:xfrm>
            <a:off x="0" y="0"/>
            <a:ext cx="12192000" cy="6858000"/>
          </a:xfrm>
        </p:spPr>
        <p:txBody>
          <a:bodyPr/>
          <a:lstStyle/>
          <a:p>
            <a:endParaRPr lang="en-GH" dirty="0"/>
          </a:p>
        </p:txBody>
      </p:sp>
      <p:sp>
        <p:nvSpPr>
          <p:cNvPr id="71" name="Text Placeholder 2">
            <a:extLst>
              <a:ext uri="{FF2B5EF4-FFF2-40B4-BE49-F238E27FC236}">
                <a16:creationId xmlns:a16="http://schemas.microsoft.com/office/drawing/2014/main" id="{CC3572FE-D0C2-1C61-B7C6-7E77AD62A4AB}"/>
              </a:ext>
            </a:extLst>
          </p:cNvPr>
          <p:cNvSpPr>
            <a:spLocks noGrp="1"/>
          </p:cNvSpPr>
          <p:nvPr>
            <p:ph type="body" sz="quarter" idx="13"/>
          </p:nvPr>
        </p:nvSpPr>
        <p:spPr>
          <a:xfrm rot="10800000">
            <a:off x="8074536" y="3124200"/>
            <a:ext cx="2087678" cy="3270696"/>
          </a:xfrm>
        </p:spPr>
        <p:txBody>
          <a:bodyPr/>
          <a:lstStyle/>
          <a:p>
            <a:endParaRPr lang="en-US"/>
          </a:p>
        </p:txBody>
      </p:sp>
      <p:sp>
        <p:nvSpPr>
          <p:cNvPr id="73" name="Text Placeholder 3">
            <a:extLst>
              <a:ext uri="{FF2B5EF4-FFF2-40B4-BE49-F238E27FC236}">
                <a16:creationId xmlns:a16="http://schemas.microsoft.com/office/drawing/2014/main" id="{4F8370B2-B9AF-A4B8-E940-DBD6A36D8F71}"/>
              </a:ext>
            </a:extLst>
          </p:cNvPr>
          <p:cNvSpPr>
            <a:spLocks noGrp="1"/>
          </p:cNvSpPr>
          <p:nvPr>
            <p:ph type="body" sz="quarter" idx="15"/>
          </p:nvPr>
        </p:nvSpPr>
        <p:spPr>
          <a:xfrm>
            <a:off x="2190750" y="609600"/>
            <a:ext cx="7810500" cy="5638800"/>
          </a:xfrm>
        </p:spPr>
        <p:txBody>
          <a:bodyPr/>
          <a:lstStyle/>
          <a:p>
            <a:endParaRPr lang="en-US" dirty="0"/>
          </a:p>
        </p:txBody>
      </p:sp>
      <p:sp>
        <p:nvSpPr>
          <p:cNvPr id="4" name="Title 3">
            <a:extLst>
              <a:ext uri="{FF2B5EF4-FFF2-40B4-BE49-F238E27FC236}">
                <a16:creationId xmlns:a16="http://schemas.microsoft.com/office/drawing/2014/main" id="{E7745861-AFC7-BE46-B0DB-A06BE20A1AF2}"/>
              </a:ext>
            </a:extLst>
          </p:cNvPr>
          <p:cNvSpPr>
            <a:spLocks noGrp="1"/>
          </p:cNvSpPr>
          <p:nvPr>
            <p:ph type="ctrTitle"/>
          </p:nvPr>
        </p:nvSpPr>
        <p:spPr>
          <a:xfrm>
            <a:off x="3215679" y="3284984"/>
            <a:ext cx="5812511" cy="895254"/>
          </a:xfrm>
        </p:spPr>
        <p:txBody>
          <a:bodyPr anchor="t">
            <a:noAutofit/>
          </a:bodyPr>
          <a:lstStyle/>
          <a:p>
            <a:r>
              <a:rPr lang="en-US" sz="6000" dirty="0"/>
              <a:t>THANK YOU</a:t>
            </a:r>
            <a:endParaRPr lang="en-GH" sz="6000" dirty="0"/>
          </a:p>
        </p:txBody>
      </p:sp>
      <p:sp>
        <p:nvSpPr>
          <p:cNvPr id="16" name="Slide Number Placeholder 5" hidden="1">
            <a:extLst>
              <a:ext uri="{FF2B5EF4-FFF2-40B4-BE49-F238E27FC236}">
                <a16:creationId xmlns:a16="http://schemas.microsoft.com/office/drawing/2014/main" id="{33B57C97-4358-90AF-0C14-B2C84226C806}"/>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32</a:t>
            </a:fld>
            <a:endParaRPr lang="en-US"/>
          </a:p>
        </p:txBody>
      </p:sp>
    </p:spTree>
    <p:extLst>
      <p:ext uri="{BB962C8B-B14F-4D97-AF65-F5344CB8AC3E}">
        <p14:creationId xmlns:p14="http://schemas.microsoft.com/office/powerpoint/2010/main" val="383509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a:extLst>
              <a:ext uri="{FF2B5EF4-FFF2-40B4-BE49-F238E27FC236}">
                <a16:creationId xmlns:a16="http://schemas.microsoft.com/office/drawing/2014/main" id="{A8317936-4E0F-8428-8F59-5F30B3D0F2DB}"/>
              </a:ext>
            </a:extLst>
          </p:cNvPr>
          <p:cNvSpPr>
            <a:spLocks noGrp="1"/>
          </p:cNvSpPr>
          <p:nvPr>
            <p:ph type="body" sz="quarter" idx="14"/>
          </p:nvPr>
        </p:nvSpPr>
        <p:spPr>
          <a:xfrm>
            <a:off x="1181099" y="457200"/>
            <a:ext cx="8128343" cy="6248400"/>
          </a:xfrm>
        </p:spPr>
        <p:txBody>
          <a:bodyPr/>
          <a:lstStyle/>
          <a:p>
            <a:endParaRPr lang="en-US" dirty="0"/>
          </a:p>
        </p:txBody>
      </p:sp>
      <p:sp>
        <p:nvSpPr>
          <p:cNvPr id="41" name="Text Placeholder 2">
            <a:extLst>
              <a:ext uri="{FF2B5EF4-FFF2-40B4-BE49-F238E27FC236}">
                <a16:creationId xmlns:a16="http://schemas.microsoft.com/office/drawing/2014/main" id="{80201FCA-1EC1-56BD-6354-899B4DB276DF}"/>
              </a:ext>
            </a:extLst>
          </p:cNvPr>
          <p:cNvSpPr>
            <a:spLocks noGrp="1"/>
          </p:cNvSpPr>
          <p:nvPr>
            <p:ph type="body" sz="quarter" idx="12"/>
          </p:nvPr>
        </p:nvSpPr>
        <p:spPr>
          <a:xfrm>
            <a:off x="1181099" y="457200"/>
            <a:ext cx="7867229" cy="5943600"/>
          </a:xfrm>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ctrTitle"/>
          </p:nvPr>
        </p:nvSpPr>
        <p:spPr>
          <a:xfrm>
            <a:off x="2749116" y="906683"/>
            <a:ext cx="5022664" cy="1345705"/>
          </a:xfrm>
        </p:spPr>
        <p:txBody>
          <a:bodyPr anchor="t">
            <a:normAutofit/>
          </a:bodyPr>
          <a:lstStyle/>
          <a:p>
            <a:r>
              <a:rPr lang="en-US" b="1" dirty="0">
                <a:solidFill>
                  <a:srgbClr val="7030A0"/>
                </a:solidFill>
              </a:rPr>
              <a:t>GOAL</a:t>
            </a:r>
          </a:p>
        </p:txBody>
      </p:sp>
      <p:sp>
        <p:nvSpPr>
          <p:cNvPr id="33" name="Subtitle 5">
            <a:extLst>
              <a:ext uri="{FF2B5EF4-FFF2-40B4-BE49-F238E27FC236}">
                <a16:creationId xmlns:a16="http://schemas.microsoft.com/office/drawing/2014/main" id="{398E305B-20D8-5956-EA5F-2249CAACE5AD}"/>
              </a:ext>
            </a:extLst>
          </p:cNvPr>
          <p:cNvSpPr>
            <a:spLocks noGrp="1"/>
          </p:cNvSpPr>
          <p:nvPr>
            <p:ph type="subTitle" idx="1"/>
          </p:nvPr>
        </p:nvSpPr>
        <p:spPr>
          <a:xfrm>
            <a:off x="1906003" y="2472022"/>
            <a:ext cx="5022664" cy="1913956"/>
          </a:xfrm>
        </p:spPr>
        <p:txBody>
          <a:bodyPr anchor="t">
            <a:normAutofit lnSpcReduction="10000"/>
          </a:bodyPr>
          <a:lstStyle/>
          <a:p>
            <a:r>
              <a:rPr lang="en-US" sz="3000" b="1" dirty="0">
                <a:solidFill>
                  <a:srgbClr val="0070C0"/>
                </a:solidFill>
              </a:rPr>
              <a:t>To identify Global Open Data Sources and demonstrate access from three key platforms</a:t>
            </a:r>
          </a:p>
          <a:p>
            <a:endParaRPr lang="en-US" dirty="0"/>
          </a:p>
        </p:txBody>
      </p:sp>
      <p:pic>
        <p:nvPicPr>
          <p:cNvPr id="2" name="Picture 1">
            <a:extLst>
              <a:ext uri="{FF2B5EF4-FFF2-40B4-BE49-F238E27FC236}">
                <a16:creationId xmlns:a16="http://schemas.microsoft.com/office/drawing/2014/main" id="{C8E1F50C-62B8-039F-FFFC-A554FDF06D6E}"/>
              </a:ext>
            </a:extLst>
          </p:cNvPr>
          <p:cNvPicPr>
            <a:picLocks noChangeAspect="1"/>
          </p:cNvPicPr>
          <p:nvPr/>
        </p:nvPicPr>
        <p:blipFill>
          <a:blip r:embed="rId3"/>
          <a:stretch>
            <a:fillRect/>
          </a:stretch>
        </p:blipFill>
        <p:spPr>
          <a:xfrm flipH="1">
            <a:off x="1472568" y="1011319"/>
            <a:ext cx="1224137" cy="642673"/>
          </a:xfrm>
          <a:prstGeom prst="rect">
            <a:avLst/>
          </a:prstGeom>
        </p:spPr>
      </p:pic>
    </p:spTree>
    <p:extLst>
      <p:ext uri="{BB962C8B-B14F-4D97-AF65-F5344CB8AC3E}">
        <p14:creationId xmlns:p14="http://schemas.microsoft.com/office/powerpoint/2010/main" val="306905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1">
            <a:extLst>
              <a:ext uri="{FF2B5EF4-FFF2-40B4-BE49-F238E27FC236}">
                <a16:creationId xmlns:a16="http://schemas.microsoft.com/office/drawing/2014/main" id="{527F3F32-37D7-6E83-E6FC-4047762576D0}"/>
              </a:ext>
            </a:extLst>
          </p:cNvPr>
          <p:cNvSpPr>
            <a:spLocks noGrp="1"/>
          </p:cNvSpPr>
          <p:nvPr>
            <p:ph type="body" sz="quarter" idx="16"/>
          </p:nvPr>
        </p:nvSpPr>
        <p:spPr>
          <a:xfrm>
            <a:off x="660462" y="0"/>
            <a:ext cx="9921179" cy="6641305"/>
          </a:xfrm>
        </p:spPr>
        <p:txBody>
          <a:bodyPr/>
          <a:lstStyle/>
          <a:p>
            <a:endParaRPr lang="en-US" dirty="0"/>
          </a:p>
        </p:txBody>
      </p:sp>
      <p:sp>
        <p:nvSpPr>
          <p:cNvPr id="96" name="Text Placeholder 2">
            <a:extLst>
              <a:ext uri="{FF2B5EF4-FFF2-40B4-BE49-F238E27FC236}">
                <a16:creationId xmlns:a16="http://schemas.microsoft.com/office/drawing/2014/main" id="{815926A4-A0D5-8B17-EE12-C3B3A2B0A7C9}"/>
              </a:ext>
            </a:extLst>
          </p:cNvPr>
          <p:cNvSpPr>
            <a:spLocks noGrp="1"/>
          </p:cNvSpPr>
          <p:nvPr>
            <p:ph type="body" sz="quarter" idx="17"/>
          </p:nvPr>
        </p:nvSpPr>
        <p:spPr>
          <a:xfrm>
            <a:off x="533400" y="0"/>
            <a:ext cx="50863" cy="6858000"/>
          </a:xfrm>
        </p:spPr>
        <p:txBody>
          <a:bodyPr/>
          <a:lstStyle/>
          <a:p>
            <a:endParaRPr lang="en-US"/>
          </a:p>
        </p:txBody>
      </p:sp>
      <p:sp>
        <p:nvSpPr>
          <p:cNvPr id="98" name="Text Placeholder 3">
            <a:extLst>
              <a:ext uri="{FF2B5EF4-FFF2-40B4-BE49-F238E27FC236}">
                <a16:creationId xmlns:a16="http://schemas.microsoft.com/office/drawing/2014/main" id="{8D5FD720-572C-A116-EBFB-48AAE3BA9A83}"/>
              </a:ext>
            </a:extLst>
          </p:cNvPr>
          <p:cNvSpPr>
            <a:spLocks noGrp="1"/>
          </p:cNvSpPr>
          <p:nvPr>
            <p:ph type="body" sz="quarter" idx="15"/>
          </p:nvPr>
        </p:nvSpPr>
        <p:spPr>
          <a:xfrm>
            <a:off x="990600" y="609600"/>
            <a:ext cx="7913712" cy="5557573"/>
          </a:xfrm>
        </p:spPr>
        <p:txBody>
          <a:bodyPr/>
          <a:lstStyle/>
          <a:p>
            <a:endParaRPr lang="en-US" dirty="0"/>
          </a:p>
        </p:txBody>
      </p:sp>
      <p:sp>
        <p:nvSpPr>
          <p:cNvPr id="12" name="Title 11">
            <a:extLst>
              <a:ext uri="{FF2B5EF4-FFF2-40B4-BE49-F238E27FC236}">
                <a16:creationId xmlns:a16="http://schemas.microsoft.com/office/drawing/2014/main" id="{94C582A2-A406-4C9B-A3DA-BA4EECAB37AC}"/>
              </a:ext>
            </a:extLst>
          </p:cNvPr>
          <p:cNvSpPr>
            <a:spLocks noGrp="1"/>
          </p:cNvSpPr>
          <p:nvPr>
            <p:ph type="ctrTitle"/>
          </p:nvPr>
        </p:nvSpPr>
        <p:spPr>
          <a:xfrm>
            <a:off x="1078512" y="690828"/>
            <a:ext cx="6457648" cy="860716"/>
          </a:xfrm>
        </p:spPr>
        <p:txBody>
          <a:bodyPr vert="horz" lIns="91440" tIns="45720" rIns="91440" bIns="45720" rtlCol="0" anchor="t">
            <a:normAutofit/>
          </a:bodyPr>
          <a:lstStyle/>
          <a:p>
            <a:r>
              <a:rPr lang="en-US" b="1" kern="1200" cap="all" spc="100" baseline="0" dirty="0">
                <a:solidFill>
                  <a:srgbClr val="7030A0"/>
                </a:solidFill>
                <a:latin typeface="+mj-lt"/>
                <a:ea typeface="+mj-ea"/>
                <a:cs typeface="+mj-cs"/>
              </a:rPr>
              <a:t>ORDER OF PRESENTATION</a:t>
            </a:r>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subTitle" idx="1"/>
          </p:nvPr>
        </p:nvSpPr>
        <p:spPr>
          <a:xfrm>
            <a:off x="1332278" y="2694240"/>
            <a:ext cx="4248472" cy="461665"/>
          </a:xfrm>
        </p:spPr>
        <p:txBody>
          <a:bodyPr vert="horz" lIns="91440" tIns="45720" rIns="91440" bIns="45720" rtlCol="0" anchor="t">
            <a:normAutofit/>
          </a:bodyPr>
          <a:lstStyle/>
          <a:p>
            <a:r>
              <a:rPr lang="en-US" sz="2200" kern="1200" dirty="0">
                <a:solidFill>
                  <a:srgbClr val="0070C0"/>
                </a:solidFill>
                <a:latin typeface="+mn-lt"/>
                <a:ea typeface="+mn-ea"/>
                <a:cs typeface="+mn-cs"/>
              </a:rPr>
              <a:t>Sources of Global Open Data </a:t>
            </a:r>
          </a:p>
        </p:txBody>
      </p:sp>
      <p:sp>
        <p:nvSpPr>
          <p:cNvPr id="100" name="Text Placeholder 6">
            <a:extLst>
              <a:ext uri="{FF2B5EF4-FFF2-40B4-BE49-F238E27FC236}">
                <a16:creationId xmlns:a16="http://schemas.microsoft.com/office/drawing/2014/main" id="{FABBCD5E-409A-CFFB-D1EE-5F553CA3637F}"/>
              </a:ext>
            </a:extLst>
          </p:cNvPr>
          <p:cNvSpPr>
            <a:spLocks noGrp="1"/>
          </p:cNvSpPr>
          <p:nvPr>
            <p:ph type="body" sz="quarter" idx="18"/>
          </p:nvPr>
        </p:nvSpPr>
        <p:spPr>
          <a:xfrm>
            <a:off x="450896" y="0"/>
            <a:ext cx="63502" cy="6858000"/>
          </a:xfrm>
        </p:spPr>
        <p:txBody>
          <a:bodyPr/>
          <a:lstStyle/>
          <a:p>
            <a:endParaRPr lang="en-US"/>
          </a:p>
        </p:txBody>
      </p:sp>
      <p:sp>
        <p:nvSpPr>
          <p:cNvPr id="102" name="Text Placeholder 7">
            <a:extLst>
              <a:ext uri="{FF2B5EF4-FFF2-40B4-BE49-F238E27FC236}">
                <a16:creationId xmlns:a16="http://schemas.microsoft.com/office/drawing/2014/main" id="{D470EDAC-F8EF-CB59-2F09-8F240ADA46D9}"/>
              </a:ext>
            </a:extLst>
          </p:cNvPr>
          <p:cNvSpPr>
            <a:spLocks noGrp="1"/>
          </p:cNvSpPr>
          <p:nvPr>
            <p:ph type="body" sz="quarter" idx="19"/>
          </p:nvPr>
        </p:nvSpPr>
        <p:spPr>
          <a:xfrm>
            <a:off x="368391" y="0"/>
            <a:ext cx="63502" cy="6858000"/>
          </a:xfrm>
        </p:spPr>
        <p:txBody>
          <a:bodyPr/>
          <a:lstStyle/>
          <a:p>
            <a:endParaRPr lang="en-US"/>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1834505" y="1740910"/>
            <a:ext cx="4937760" cy="424732"/>
          </a:xfrm>
        </p:spPr>
        <p:txBody>
          <a:bodyPr>
            <a:noAutofit/>
          </a:bodyPr>
          <a:lstStyle/>
          <a:p>
            <a:pPr algn="l"/>
            <a:r>
              <a:rPr lang="en-US" sz="2400" dirty="0">
                <a:solidFill>
                  <a:srgbClr val="00B0F0"/>
                </a:solidFill>
                <a:latin typeface="+mj-lt"/>
              </a:rPr>
              <a:t> </a:t>
            </a:r>
            <a:r>
              <a:rPr lang="en-US" sz="2800" dirty="0">
                <a:solidFill>
                  <a:schemeClr val="accent5"/>
                </a:solidFill>
                <a:latin typeface="+mj-lt"/>
              </a:rPr>
              <a:t> </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4294967295"/>
          </p:nvPr>
        </p:nvSpPr>
        <p:spPr>
          <a:xfrm>
            <a:off x="1210726" y="3275400"/>
            <a:ext cx="5040560" cy="376868"/>
          </a:xfrm>
        </p:spPr>
        <p:txBody>
          <a:bodyPr>
            <a:normAutofit fontScale="92500" lnSpcReduction="10000"/>
          </a:bodyPr>
          <a:lstStyle/>
          <a:p>
            <a:pPr marL="0" indent="0" algn="l">
              <a:buNone/>
            </a:pPr>
            <a:r>
              <a:rPr lang="en-US" dirty="0"/>
              <a:t>   </a:t>
            </a:r>
            <a:r>
              <a:rPr lang="en-US" sz="2400" dirty="0">
                <a:solidFill>
                  <a:srgbClr val="0070C0"/>
                </a:solidFill>
              </a:rPr>
              <a:t>Why Global Open Data Matters</a:t>
            </a:r>
          </a:p>
        </p:txBody>
      </p:sp>
      <p:sp>
        <p:nvSpPr>
          <p:cNvPr id="3" name="Slide Number Placeholder 2" hidden="1">
            <a:extLst>
              <a:ext uri="{FF2B5EF4-FFF2-40B4-BE49-F238E27FC236}">
                <a16:creationId xmlns:a16="http://schemas.microsoft.com/office/drawing/2014/main" id="{1B0F4F9B-7D29-4BED-87FB-3F3D1724712B}"/>
              </a:ext>
            </a:extLst>
          </p:cNvPr>
          <p:cNvSpPr>
            <a:spLocks noGrp="1"/>
          </p:cNvSpPr>
          <p:nvPr>
            <p:ph type="sldNum" sz="quarter" idx="4294967295"/>
          </p:nvPr>
        </p:nvSpPr>
        <p:spPr>
          <a:xfrm>
            <a:off x="628788" y="6339840"/>
            <a:ext cx="302281" cy="365760"/>
          </a:xfrm>
          <a:prstGeom prst="rect">
            <a:avLst/>
          </a:prstGeom>
        </p:spPr>
        <p:txBody>
          <a:bodyPr/>
          <a:lstStyle/>
          <a:p>
            <a:pPr>
              <a:spcAft>
                <a:spcPts val="600"/>
              </a:spcAft>
            </a:pPr>
            <a:fld id="{4FAB73BC-B049-4115-A692-8D63A059BFB8}" type="slidenum">
              <a:rPr lang="en-US" smtClean="0"/>
              <a:pPr>
                <a:spcAft>
                  <a:spcPts val="600"/>
                </a:spcAft>
              </a:pPr>
              <a:t>5</a:t>
            </a:fld>
            <a:endParaRPr lang="en-US"/>
          </a:p>
        </p:txBody>
      </p:sp>
      <p:sp>
        <p:nvSpPr>
          <p:cNvPr id="17" name="TextBox 16">
            <a:extLst>
              <a:ext uri="{FF2B5EF4-FFF2-40B4-BE49-F238E27FC236}">
                <a16:creationId xmlns:a16="http://schemas.microsoft.com/office/drawing/2014/main" id="{704C5D4E-6A0D-3F5C-0A0D-26FE45BCCD1D}"/>
              </a:ext>
            </a:extLst>
          </p:cNvPr>
          <p:cNvSpPr txBox="1"/>
          <p:nvPr/>
        </p:nvSpPr>
        <p:spPr>
          <a:xfrm>
            <a:off x="1364596" y="3747259"/>
            <a:ext cx="4936183" cy="430887"/>
          </a:xfrm>
          <a:prstGeom prst="rect">
            <a:avLst/>
          </a:prstGeom>
          <a:noFill/>
        </p:spPr>
        <p:txBody>
          <a:bodyPr wrap="square" rtlCol="0">
            <a:spAutoFit/>
          </a:bodyPr>
          <a:lstStyle/>
          <a:p>
            <a:pPr>
              <a:spcAft>
                <a:spcPts val="600"/>
              </a:spcAft>
            </a:pPr>
            <a:r>
              <a:rPr lang="en-US" sz="2200" dirty="0">
                <a:solidFill>
                  <a:srgbClr val="0070C0"/>
                </a:solidFill>
              </a:rPr>
              <a:t>Three Key Global Open Data Sources</a:t>
            </a:r>
            <a:endParaRPr lang="en-US" sz="2200" dirty="0">
              <a:solidFill>
                <a:srgbClr val="0070C0"/>
              </a:solidFill>
              <a:effectLst/>
            </a:endParaRPr>
          </a:p>
        </p:txBody>
      </p:sp>
      <p:sp>
        <p:nvSpPr>
          <p:cNvPr id="19" name="TextBox 18">
            <a:extLst>
              <a:ext uri="{FF2B5EF4-FFF2-40B4-BE49-F238E27FC236}">
                <a16:creationId xmlns:a16="http://schemas.microsoft.com/office/drawing/2014/main" id="{C89678B4-E33C-BE04-D5C3-F66E34845B87}"/>
              </a:ext>
            </a:extLst>
          </p:cNvPr>
          <p:cNvSpPr txBox="1"/>
          <p:nvPr/>
        </p:nvSpPr>
        <p:spPr>
          <a:xfrm>
            <a:off x="1379297" y="4261472"/>
            <a:ext cx="7292999" cy="430887"/>
          </a:xfrm>
          <a:prstGeom prst="rect">
            <a:avLst/>
          </a:prstGeom>
          <a:noFill/>
        </p:spPr>
        <p:txBody>
          <a:bodyPr wrap="square" rtlCol="0">
            <a:spAutoFit/>
          </a:bodyPr>
          <a:lstStyle/>
          <a:p>
            <a:pPr>
              <a:spcAft>
                <a:spcPts val="600"/>
              </a:spcAft>
            </a:pPr>
            <a:r>
              <a:rPr lang="en-US" sz="2200" dirty="0">
                <a:solidFill>
                  <a:srgbClr val="0070C0"/>
                </a:solidFill>
              </a:rPr>
              <a:t>Demonstrating access to the three key Open Data Sources</a:t>
            </a:r>
            <a:endParaRPr lang="en-GH" sz="2200" dirty="0">
              <a:solidFill>
                <a:srgbClr val="0070C0"/>
              </a:solidFill>
            </a:endParaRPr>
          </a:p>
        </p:txBody>
      </p:sp>
      <p:sp>
        <p:nvSpPr>
          <p:cNvPr id="20" name="TextBox 19">
            <a:extLst>
              <a:ext uri="{FF2B5EF4-FFF2-40B4-BE49-F238E27FC236}">
                <a16:creationId xmlns:a16="http://schemas.microsoft.com/office/drawing/2014/main" id="{7406800F-B5B7-35E1-CB2D-413A942F4BA6}"/>
              </a:ext>
            </a:extLst>
          </p:cNvPr>
          <p:cNvSpPr txBox="1"/>
          <p:nvPr/>
        </p:nvSpPr>
        <p:spPr>
          <a:xfrm>
            <a:off x="1379297" y="4808962"/>
            <a:ext cx="4203048" cy="461665"/>
          </a:xfrm>
          <a:prstGeom prst="rect">
            <a:avLst/>
          </a:prstGeom>
          <a:noFill/>
        </p:spPr>
        <p:txBody>
          <a:bodyPr wrap="square" rtlCol="0">
            <a:spAutoFit/>
          </a:bodyPr>
          <a:lstStyle/>
          <a:p>
            <a:pPr>
              <a:spcAft>
                <a:spcPts val="600"/>
              </a:spcAft>
            </a:pPr>
            <a:r>
              <a:rPr lang="en-US" sz="2400" dirty="0">
                <a:solidFill>
                  <a:srgbClr val="0070C0"/>
                </a:solidFill>
              </a:rPr>
              <a:t>Conclusion</a:t>
            </a:r>
            <a:endParaRPr lang="en-GH" sz="2400" dirty="0">
              <a:solidFill>
                <a:srgbClr val="0070C0"/>
              </a:solidFill>
            </a:endParaRPr>
          </a:p>
        </p:txBody>
      </p:sp>
      <p:sp>
        <p:nvSpPr>
          <p:cNvPr id="28" name="TextBox 27">
            <a:extLst>
              <a:ext uri="{FF2B5EF4-FFF2-40B4-BE49-F238E27FC236}">
                <a16:creationId xmlns:a16="http://schemas.microsoft.com/office/drawing/2014/main" id="{601C6C18-364E-FD8A-C73D-5FD7EA30854E}"/>
              </a:ext>
            </a:extLst>
          </p:cNvPr>
          <p:cNvSpPr txBox="1"/>
          <p:nvPr/>
        </p:nvSpPr>
        <p:spPr>
          <a:xfrm>
            <a:off x="1334615" y="2123410"/>
            <a:ext cx="3327170" cy="492443"/>
          </a:xfrm>
          <a:prstGeom prst="rect">
            <a:avLst/>
          </a:prstGeom>
          <a:noFill/>
        </p:spPr>
        <p:txBody>
          <a:bodyPr wrap="square" rtlCol="0">
            <a:spAutoFit/>
          </a:bodyPr>
          <a:lstStyle/>
          <a:p>
            <a:r>
              <a:rPr lang="en-US" sz="2600" dirty="0">
                <a:solidFill>
                  <a:srgbClr val="0070C0"/>
                </a:solidFill>
              </a:rPr>
              <a:t>Introduction</a:t>
            </a:r>
            <a:endParaRPr lang="en-GH" sz="2600" dirty="0">
              <a:solidFill>
                <a:srgbClr val="0070C0"/>
              </a:solidFill>
            </a:endParaRPr>
          </a:p>
        </p:txBody>
      </p:sp>
    </p:spTree>
    <p:extLst>
      <p:ext uri="{BB962C8B-B14F-4D97-AF65-F5344CB8AC3E}">
        <p14:creationId xmlns:p14="http://schemas.microsoft.com/office/powerpoint/2010/main" val="227517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1">
            <a:extLst>
              <a:ext uri="{FF2B5EF4-FFF2-40B4-BE49-F238E27FC236}">
                <a16:creationId xmlns:a16="http://schemas.microsoft.com/office/drawing/2014/main" id="{BBF3B4FA-70E8-D276-BFC1-07A893AC4205}"/>
              </a:ext>
            </a:extLst>
          </p:cNvPr>
          <p:cNvSpPr>
            <a:spLocks noGrp="1"/>
          </p:cNvSpPr>
          <p:nvPr>
            <p:ph type="body" sz="quarter" idx="16"/>
          </p:nvPr>
        </p:nvSpPr>
        <p:spPr>
          <a:xfrm>
            <a:off x="660462" y="0"/>
            <a:ext cx="9931338" cy="6823040"/>
          </a:xfrm>
        </p:spPr>
        <p:txBody>
          <a:bodyPr/>
          <a:lstStyle/>
          <a:p>
            <a:endParaRPr lang="en-US" dirty="0"/>
          </a:p>
        </p:txBody>
      </p:sp>
      <p:sp>
        <p:nvSpPr>
          <p:cNvPr id="83" name="Text Placeholder 2">
            <a:extLst>
              <a:ext uri="{FF2B5EF4-FFF2-40B4-BE49-F238E27FC236}">
                <a16:creationId xmlns:a16="http://schemas.microsoft.com/office/drawing/2014/main" id="{8AD1EE13-B5B7-05C7-3D81-7C05B89FE952}"/>
              </a:ext>
            </a:extLst>
          </p:cNvPr>
          <p:cNvSpPr>
            <a:spLocks noGrp="1"/>
          </p:cNvSpPr>
          <p:nvPr>
            <p:ph type="body" sz="quarter" idx="17"/>
          </p:nvPr>
        </p:nvSpPr>
        <p:spPr>
          <a:xfrm>
            <a:off x="533400" y="0"/>
            <a:ext cx="50863" cy="6858000"/>
          </a:xfrm>
        </p:spPr>
        <p:txBody>
          <a:bodyPr/>
          <a:lstStyle/>
          <a:p>
            <a:endParaRPr lang="en-US"/>
          </a:p>
        </p:txBody>
      </p:sp>
      <p:sp>
        <p:nvSpPr>
          <p:cNvPr id="85" name="Text Placeholder 3">
            <a:extLst>
              <a:ext uri="{FF2B5EF4-FFF2-40B4-BE49-F238E27FC236}">
                <a16:creationId xmlns:a16="http://schemas.microsoft.com/office/drawing/2014/main" id="{6E30BEAC-F596-2B45-7936-B79ADF488FD5}"/>
              </a:ext>
            </a:extLst>
          </p:cNvPr>
          <p:cNvSpPr>
            <a:spLocks noGrp="1"/>
          </p:cNvSpPr>
          <p:nvPr>
            <p:ph type="body" sz="quarter" idx="15"/>
          </p:nvPr>
        </p:nvSpPr>
        <p:spPr>
          <a:xfrm>
            <a:off x="990600" y="609600"/>
            <a:ext cx="7429500" cy="5638800"/>
          </a:xfrm>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310927" y="1152584"/>
            <a:ext cx="5864382" cy="980272"/>
          </a:xfrm>
        </p:spPr>
        <p:txBody>
          <a:bodyPr anchor="t">
            <a:normAutofit fontScale="90000"/>
          </a:bodyPr>
          <a:lstStyle/>
          <a:p>
            <a:r>
              <a:rPr lang="en-US" sz="4000" b="1" dirty="0">
                <a:solidFill>
                  <a:srgbClr val="7030A0"/>
                </a:solidFill>
              </a:rPr>
              <a:t>What is open data Sources?</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a:xfrm>
            <a:off x="1326598" y="2132856"/>
            <a:ext cx="6497593" cy="3456384"/>
          </a:xfrm>
        </p:spPr>
        <p:txBody>
          <a:bodyPr anchor="t">
            <a:noAutofit/>
          </a:bodyPr>
          <a:lstStyle/>
          <a:p>
            <a:pPr>
              <a:lnSpc>
                <a:spcPct val="90000"/>
              </a:lnSpc>
            </a:pPr>
            <a:r>
              <a:rPr lang="en-GH" sz="2800" b="1" dirty="0">
                <a:solidFill>
                  <a:srgbClr val="0070C0"/>
                </a:solidFill>
              </a:rPr>
              <a:t>Open data sources </a:t>
            </a:r>
            <a:r>
              <a:rPr lang="en-GH" sz="2800" dirty="0">
                <a:solidFill>
                  <a:srgbClr val="0070C0"/>
                </a:solidFill>
              </a:rPr>
              <a:t>are repositories or platforms where data is made freely available for anyone to use, reuse, and share subject to</a:t>
            </a:r>
            <a:r>
              <a:rPr lang="en-US" sz="2800" dirty="0">
                <a:solidFill>
                  <a:srgbClr val="0070C0"/>
                </a:solidFill>
              </a:rPr>
              <a:t> no or</a:t>
            </a:r>
            <a:r>
              <a:rPr lang="en-GH" sz="2800" dirty="0">
                <a:solidFill>
                  <a:srgbClr val="0070C0"/>
                </a:solidFill>
              </a:rPr>
              <a:t> minimal restrictions</a:t>
            </a:r>
            <a:r>
              <a:rPr lang="en-US" sz="2800" dirty="0">
                <a:solidFill>
                  <a:srgbClr val="0070C0"/>
                </a:solidFill>
              </a:rPr>
              <a:t>. It provides a wide range of information covering sectors such as health, education, environment, governance, and economics</a:t>
            </a:r>
            <a:r>
              <a:rPr lang="en-GH" sz="2800" dirty="0">
                <a:solidFill>
                  <a:srgbClr val="0070C0"/>
                </a:solidFill>
              </a:rPr>
              <a:t> </a:t>
            </a:r>
          </a:p>
        </p:txBody>
      </p:sp>
      <p:sp>
        <p:nvSpPr>
          <p:cNvPr id="87" name="Text Placeholder 6">
            <a:extLst>
              <a:ext uri="{FF2B5EF4-FFF2-40B4-BE49-F238E27FC236}">
                <a16:creationId xmlns:a16="http://schemas.microsoft.com/office/drawing/2014/main" id="{741BDA7A-8590-06AB-6C4F-338FC19030ED}"/>
              </a:ext>
            </a:extLst>
          </p:cNvPr>
          <p:cNvSpPr>
            <a:spLocks noGrp="1"/>
          </p:cNvSpPr>
          <p:nvPr>
            <p:ph type="body" sz="quarter" idx="18"/>
          </p:nvPr>
        </p:nvSpPr>
        <p:spPr>
          <a:xfrm>
            <a:off x="450896" y="0"/>
            <a:ext cx="63502" cy="6858000"/>
          </a:xfrm>
        </p:spPr>
        <p:txBody>
          <a:bodyPr/>
          <a:lstStyle/>
          <a:p>
            <a:endParaRPr lang="en-US"/>
          </a:p>
        </p:txBody>
      </p:sp>
      <p:sp>
        <p:nvSpPr>
          <p:cNvPr id="89" name="Text Placeholder 7">
            <a:extLst>
              <a:ext uri="{FF2B5EF4-FFF2-40B4-BE49-F238E27FC236}">
                <a16:creationId xmlns:a16="http://schemas.microsoft.com/office/drawing/2014/main" id="{4F25CEDD-DC70-ECCF-051C-777CDAD9AF6F}"/>
              </a:ext>
            </a:extLst>
          </p:cNvPr>
          <p:cNvSpPr>
            <a:spLocks noGrp="1"/>
          </p:cNvSpPr>
          <p:nvPr>
            <p:ph type="body" sz="quarter" idx="19"/>
          </p:nvPr>
        </p:nvSpPr>
        <p:spPr>
          <a:xfrm>
            <a:off x="368391" y="0"/>
            <a:ext cx="63502" cy="6858000"/>
          </a:xfrm>
        </p:spPr>
        <p:txBody>
          <a:bodyPr/>
          <a:lstStyle/>
          <a:p>
            <a:endParaRPr lang="en-US"/>
          </a:p>
        </p:txBody>
      </p:sp>
    </p:spTree>
    <p:extLst>
      <p:ext uri="{BB962C8B-B14F-4D97-AF65-F5344CB8AC3E}">
        <p14:creationId xmlns:p14="http://schemas.microsoft.com/office/powerpoint/2010/main" val="320284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a:xfrm>
            <a:off x="551384" y="581831"/>
            <a:ext cx="10805160" cy="617355"/>
          </a:xfrm>
        </p:spPr>
        <p:txBody>
          <a:bodyPr anchor="ctr">
            <a:normAutofit fontScale="90000"/>
          </a:bodyPr>
          <a:lstStyle/>
          <a:p>
            <a:r>
              <a:rPr lang="en-US" sz="3600" dirty="0">
                <a:solidFill>
                  <a:srgbClr val="7030A0"/>
                </a:solidFill>
              </a:rPr>
              <a:t>Sources of Global Open Data</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nchor="ctr">
            <a:normAutofit/>
          </a:bodyPr>
          <a:lstStyle/>
          <a:p>
            <a:pPr>
              <a:spcAft>
                <a:spcPts val="600"/>
              </a:spcAft>
            </a:pPr>
            <a:fld id="{4FAB73BC-B049-4115-A692-8D63A059BFB8}" type="slidenum">
              <a:rPr lang="en-US" smtClean="0"/>
              <a:pPr>
                <a:spcAft>
                  <a:spcPts val="600"/>
                </a:spcAft>
              </a:pPr>
              <a:t>7</a:t>
            </a:fld>
            <a:endParaRPr lang="en-US"/>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graphicFrame>
        <p:nvGraphicFramePr>
          <p:cNvPr id="10" name="Table 9">
            <a:extLst>
              <a:ext uri="{FF2B5EF4-FFF2-40B4-BE49-F238E27FC236}">
                <a16:creationId xmlns:a16="http://schemas.microsoft.com/office/drawing/2014/main" id="{8E130FA9-9682-4FC0-84C0-A1E096695F9C}"/>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78000632"/>
              </p:ext>
            </p:extLst>
          </p:nvPr>
        </p:nvGraphicFramePr>
        <p:xfrm>
          <a:off x="443372" y="1199186"/>
          <a:ext cx="11305255" cy="5223134"/>
        </p:xfrm>
        <a:graphic>
          <a:graphicData uri="http://schemas.openxmlformats.org/drawingml/2006/table">
            <a:tbl>
              <a:tblPr firstRow="1" bandRow="1">
                <a:noFill/>
                <a:tableStyleId>{B301B821-A1FF-4177-AEE7-76D212191A09}</a:tableStyleId>
              </a:tblPr>
              <a:tblGrid>
                <a:gridCol w="1759972">
                  <a:extLst>
                    <a:ext uri="{9D8B030D-6E8A-4147-A177-3AD203B41FA5}">
                      <a16:colId xmlns:a16="http://schemas.microsoft.com/office/drawing/2014/main" val="3698606507"/>
                    </a:ext>
                  </a:extLst>
                </a:gridCol>
                <a:gridCol w="2812536">
                  <a:extLst>
                    <a:ext uri="{9D8B030D-6E8A-4147-A177-3AD203B41FA5}">
                      <a16:colId xmlns:a16="http://schemas.microsoft.com/office/drawing/2014/main" val="4203379421"/>
                    </a:ext>
                  </a:extLst>
                </a:gridCol>
                <a:gridCol w="2141890">
                  <a:extLst>
                    <a:ext uri="{9D8B030D-6E8A-4147-A177-3AD203B41FA5}">
                      <a16:colId xmlns:a16="http://schemas.microsoft.com/office/drawing/2014/main" val="1923939207"/>
                    </a:ext>
                  </a:extLst>
                </a:gridCol>
                <a:gridCol w="2466622">
                  <a:extLst>
                    <a:ext uri="{9D8B030D-6E8A-4147-A177-3AD203B41FA5}">
                      <a16:colId xmlns:a16="http://schemas.microsoft.com/office/drawing/2014/main" val="4275484518"/>
                    </a:ext>
                  </a:extLst>
                </a:gridCol>
                <a:gridCol w="2124235">
                  <a:extLst>
                    <a:ext uri="{9D8B030D-6E8A-4147-A177-3AD203B41FA5}">
                      <a16:colId xmlns:a16="http://schemas.microsoft.com/office/drawing/2014/main" val="1990257641"/>
                    </a:ext>
                  </a:extLst>
                </a:gridCol>
              </a:tblGrid>
              <a:tr h="451970">
                <a:tc>
                  <a:txBody>
                    <a:bodyPr/>
                    <a:lstStyle/>
                    <a:p>
                      <a:pPr algn="ctr"/>
                      <a:r>
                        <a:rPr lang="en-US" sz="1800" b="1">
                          <a:solidFill>
                            <a:srgbClr val="0070C0"/>
                          </a:solidFill>
                        </a:rPr>
                        <a:t>Source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dirty="0">
                          <a:solidFill>
                            <a:srgbClr val="0070C0"/>
                          </a:solidFill>
                        </a:rPr>
                        <a:t>Provider</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Focus Area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Example Data</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rgbClr val="0070C0"/>
                          </a:solidFill>
                        </a:rPr>
                        <a:t>Website</a:t>
                      </a:r>
                    </a:p>
                  </a:txBody>
                  <a:tcPr marL="165057" marR="47272" marT="82529" marB="82529"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28721535"/>
                  </a:ext>
                </a:extLst>
              </a:tr>
              <a:tr h="1016332">
                <a:tc>
                  <a:txBody>
                    <a:bodyPr/>
                    <a:lstStyle/>
                    <a:p>
                      <a:pPr algn="ctr"/>
                      <a:r>
                        <a:rPr lang="en-US" sz="1800" b="1">
                          <a:solidFill>
                            <a:srgbClr val="0070C0"/>
                          </a:solidFill>
                        </a:rPr>
                        <a:t>World Bank Open Data  </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The World Bank Group</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Global Development</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70C0"/>
                          </a:solidFill>
                        </a:rPr>
                        <a:t> GDP, poverty rates, education stats</a:t>
                      </a:r>
                    </a:p>
                    <a:p>
                      <a:pPr algn="ctr"/>
                      <a:endParaRPr lang="en-US"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data.worldbank.org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71810757"/>
                  </a:ext>
                </a:extLst>
              </a:tr>
              <a:tr h="734150">
                <a:tc>
                  <a:txBody>
                    <a:bodyPr/>
                    <a:lstStyle/>
                    <a:p>
                      <a:pPr algn="ctr"/>
                      <a:r>
                        <a:rPr lang="en-US" sz="1800" b="1" dirty="0">
                          <a:solidFill>
                            <a:srgbClr val="0070C0"/>
                          </a:solidFill>
                        </a:rPr>
                        <a:t>UN Data</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United Nations Statistics Division</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UN Statistics</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Population, environment, trade</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data.un.org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690639679"/>
                  </a:ext>
                </a:extLst>
              </a:tr>
              <a:tr h="1016332">
                <a:tc>
                  <a:txBody>
                    <a:bodyPr/>
                    <a:lstStyle/>
                    <a:p>
                      <a:pPr algn="ctr"/>
                      <a:r>
                        <a:rPr lang="en-US" sz="1800" b="1">
                          <a:solidFill>
                            <a:srgbClr val="0070C0"/>
                          </a:solidFill>
                        </a:rPr>
                        <a:t>WHO Global Health Observatory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World Health Organization</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Health</a:t>
                      </a:r>
                    </a:p>
                    <a:p>
                      <a:pPr algn="ctr"/>
                      <a:endParaRPr lang="en-US" sz="1800" dirty="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Life expectancy, health coverage, disease statistics</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who.int/data/gho</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44187532"/>
                  </a:ext>
                </a:extLst>
              </a:tr>
              <a:tr h="9344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0070C0"/>
                          </a:solidFill>
                          <a:effectLst/>
                        </a:rPr>
                        <a:t>IMF Data</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dirty="0">
                          <a:solidFill>
                            <a:srgbClr val="0070C0"/>
                          </a:solidFill>
                        </a:rPr>
                        <a:t>International Monetary Fund</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0070C0"/>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effectLst/>
                        </a:rPr>
                        <a:t>Economics/Finance</a:t>
                      </a:r>
                    </a:p>
                    <a:p>
                      <a:pPr algn="ctr"/>
                      <a:endParaRPr lang="en-US" sz="1800" dirty="0">
                        <a:solidFill>
                          <a:srgbClr val="0070C0"/>
                        </a:solidFill>
                      </a:endParaRP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rPr>
                        <a:t>Inflation, exchange rates, fiscal balances</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rgbClr val="0070C0"/>
                          </a:solidFill>
                          <a:effectLst/>
                        </a:rPr>
                        <a:t>data.imf.org</a:t>
                      </a:r>
                    </a:p>
                  </a:txBody>
                  <a:tcPr marL="165057" marR="47272" marT="82529" marB="82529"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49568112"/>
                  </a:ext>
                </a:extLst>
              </a:tr>
              <a:tr h="1016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70C0"/>
                          </a:solidFill>
                          <a:effectLst/>
                          <a:latin typeface="+mn-lt"/>
                          <a:ea typeface="+mn-ea"/>
                          <a:cs typeface="+mn-cs"/>
                        </a:rPr>
                        <a:t>OECD Data Portal </a:t>
                      </a:r>
                      <a:endParaRPr kumimoji="0" lang="en-GB" sz="1800" b="1" i="0" u="none" strike="noStrike" kern="1200" cap="none" spc="0" normalizeH="0" baseline="0" noProof="0">
                        <a:ln>
                          <a:noFill/>
                        </a:ln>
                        <a:solidFill>
                          <a:srgbClr val="0070C0"/>
                        </a:solidFill>
                        <a:effectLst/>
                        <a:uLnTx/>
                        <a:uFillTx/>
                        <a:latin typeface="Tw Cen MT"/>
                        <a:ea typeface="+mn-ea"/>
                        <a:cs typeface="+mn-cs"/>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Organization for Economic Co-operation &amp; Development</a:t>
                      </a:r>
                      <a:endParaRPr lang="en-GH" sz="1800">
                        <a:solidFill>
                          <a:srgbClr val="0070C0"/>
                        </a:solidFill>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effectLst/>
                        </a:rPr>
                        <a:t>Policy/Economy</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rgbClr val="0070C0"/>
                          </a:solidFill>
                        </a:rPr>
                        <a:t>Taxation, education, inequality, productivity</a:t>
                      </a:r>
                      <a:endParaRPr lang="en-US" sz="1800">
                        <a:solidFill>
                          <a:srgbClr val="0070C0"/>
                        </a:solidFill>
                        <a:effectLst/>
                      </a:endParaRP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rgbClr val="0070C0"/>
                          </a:solidFill>
                          <a:effectLst/>
                        </a:rPr>
                        <a:t>data.oecd.org</a:t>
                      </a:r>
                    </a:p>
                  </a:txBody>
                  <a:tcPr marL="165057" marR="47272" marT="82529" marB="82529"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612991029"/>
                  </a:ext>
                </a:extLst>
              </a:tr>
            </a:tbl>
          </a:graphicData>
        </a:graphic>
      </p:graphicFrame>
    </p:spTree>
    <p:extLst>
      <p:ext uri="{BB962C8B-B14F-4D97-AF65-F5344CB8AC3E}">
        <p14:creationId xmlns:p14="http://schemas.microsoft.com/office/powerpoint/2010/main" val="196508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11670C9-7A12-431E-92B2-050F2389D775}"/>
              </a:ext>
            </a:extLst>
          </p:cNvPr>
          <p:cNvSpPr>
            <a:spLocks noGrp="1"/>
          </p:cNvSpPr>
          <p:nvPr>
            <p:ph type="title"/>
          </p:nvPr>
        </p:nvSpPr>
        <p:spPr>
          <a:xfrm>
            <a:off x="548640" y="990600"/>
            <a:ext cx="10805160" cy="707886"/>
          </a:xfrm>
        </p:spPr>
        <p:txBody>
          <a:bodyPr anchor="t">
            <a:normAutofit/>
          </a:bodyPr>
          <a:lstStyle/>
          <a:p>
            <a:r>
              <a:rPr lang="en-US" dirty="0">
                <a:solidFill>
                  <a:srgbClr val="7030A0"/>
                </a:solidFill>
              </a:rPr>
              <a:t>SOURCEs with minimal restrictions</a:t>
            </a:r>
          </a:p>
        </p:txBody>
      </p:sp>
      <p:sp>
        <p:nvSpPr>
          <p:cNvPr id="3" name="Slide Number Placeholder 2">
            <a:extLst>
              <a:ext uri="{FF2B5EF4-FFF2-40B4-BE49-F238E27FC236}">
                <a16:creationId xmlns:a16="http://schemas.microsoft.com/office/drawing/2014/main" id="{A2D9EB77-3854-428A-99DF-5F6FB999E4A3}"/>
              </a:ext>
            </a:extLst>
          </p:cNvPr>
          <p:cNvSpPr>
            <a:spLocks noGrp="1"/>
          </p:cNvSpPr>
          <p:nvPr>
            <p:ph type="sldNum" sz="quarter" idx="4"/>
          </p:nvPr>
        </p:nvSpPr>
        <p:spPr>
          <a:xfrm>
            <a:off x="628788" y="6339840"/>
            <a:ext cx="302281" cy="365760"/>
          </a:xfrm>
        </p:spPr>
        <p:txBody>
          <a:bodyPr anchor="ctr">
            <a:normAutofit/>
          </a:bodyPr>
          <a:lstStyle/>
          <a:p>
            <a:pPr>
              <a:spcAft>
                <a:spcPts val="600"/>
              </a:spcAft>
            </a:pPr>
            <a:fld id="{4FAB73BC-B049-4115-A692-8D63A059BFB8}" type="slidenum">
              <a:rPr lang="en-US" smtClean="0"/>
              <a:pPr>
                <a:spcAft>
                  <a:spcPts val="600"/>
                </a:spcAft>
              </a:pPr>
              <a:t>8</a:t>
            </a:fld>
            <a:endParaRPr lang="en-US"/>
          </a:p>
        </p:txBody>
      </p:sp>
      <p:pic>
        <p:nvPicPr>
          <p:cNvPr id="59" name="Picture 58">
            <a:extLst>
              <a:ext uri="{FF2B5EF4-FFF2-40B4-BE49-F238E27FC236}">
                <a16:creationId xmlns:a16="http://schemas.microsoft.com/office/drawing/2014/main" id="{2EF85D13-9A2F-BF65-1628-F5A905CD810B}"/>
              </a:ext>
            </a:extLst>
          </p:cNvPr>
          <p:cNvPicPr>
            <a:picLocks noChangeAspect="1"/>
          </p:cNvPicPr>
          <p:nvPr/>
        </p:nvPicPr>
        <p:blipFill>
          <a:blip r:embed="rId3"/>
          <a:stretch>
            <a:fillRect/>
          </a:stretch>
        </p:blipFill>
        <p:spPr>
          <a:xfrm>
            <a:off x="9466913" y="2606691"/>
            <a:ext cx="1886887" cy="628962"/>
          </a:xfrm>
          <a:prstGeom prst="ellipse">
            <a:avLst/>
          </a:prstGeom>
          <a:noFill/>
          <a:effectLst>
            <a:outerShdw blurRad="50800" dist="38100" dir="2700000" algn="tl" rotWithShape="0">
              <a:prstClr val="black">
                <a:alpha val="40000"/>
              </a:prstClr>
            </a:outerShdw>
          </a:effectLst>
        </p:spPr>
      </p:pic>
      <p:sp>
        <p:nvSpPr>
          <p:cNvPr id="68" name="Text Placeholder 7">
            <a:extLst>
              <a:ext uri="{FF2B5EF4-FFF2-40B4-BE49-F238E27FC236}">
                <a16:creationId xmlns:a16="http://schemas.microsoft.com/office/drawing/2014/main" id="{88E790DF-397B-6295-3A6B-425BD9B26658}"/>
              </a:ext>
            </a:extLst>
          </p:cNvPr>
          <p:cNvSpPr>
            <a:spLocks noGrp="1"/>
          </p:cNvSpPr>
          <p:nvPr>
            <p:ph type="body" sz="quarter" idx="25"/>
          </p:nvPr>
        </p:nvSpPr>
        <p:spPr>
          <a:xfrm>
            <a:off x="515768" y="3862156"/>
            <a:ext cx="1587295" cy="365759"/>
          </a:xfrm>
        </p:spPr>
        <p:txBody>
          <a:bodyPr/>
          <a:lstStyle/>
          <a:p>
            <a:r>
              <a:rPr lang="en-US" sz="1600" dirty="0"/>
              <a:t>European Union</a:t>
            </a:r>
          </a:p>
        </p:txBody>
      </p:sp>
      <p:sp>
        <p:nvSpPr>
          <p:cNvPr id="72" name="Text Placeholder 10">
            <a:extLst>
              <a:ext uri="{FF2B5EF4-FFF2-40B4-BE49-F238E27FC236}">
                <a16:creationId xmlns:a16="http://schemas.microsoft.com/office/drawing/2014/main" id="{640B8BE3-4F81-9D73-1405-DE6F930C5FFE}"/>
              </a:ext>
            </a:extLst>
          </p:cNvPr>
          <p:cNvSpPr>
            <a:spLocks noGrp="1"/>
          </p:cNvSpPr>
          <p:nvPr>
            <p:ph type="body" sz="quarter" idx="28"/>
          </p:nvPr>
        </p:nvSpPr>
        <p:spPr>
          <a:xfrm>
            <a:off x="2971298" y="3939794"/>
            <a:ext cx="1587295" cy="166199"/>
          </a:xfrm>
        </p:spPr>
        <p:txBody>
          <a:bodyPr/>
          <a:lstStyle/>
          <a:p>
            <a:r>
              <a:rPr lang="en-US" sz="1400" dirty="0"/>
              <a:t>Food and Agriculture Organization of the United Nations (FAO)</a:t>
            </a:r>
          </a:p>
          <a:p>
            <a:endParaRPr lang="en-US" dirty="0"/>
          </a:p>
        </p:txBody>
      </p:sp>
      <p:sp>
        <p:nvSpPr>
          <p:cNvPr id="76" name="Text Placeholder 13">
            <a:extLst>
              <a:ext uri="{FF2B5EF4-FFF2-40B4-BE49-F238E27FC236}">
                <a16:creationId xmlns:a16="http://schemas.microsoft.com/office/drawing/2014/main" id="{D0F7801C-8CE8-7DEF-30B8-612375FCC6D2}"/>
              </a:ext>
            </a:extLst>
          </p:cNvPr>
          <p:cNvSpPr>
            <a:spLocks noGrp="1"/>
          </p:cNvSpPr>
          <p:nvPr>
            <p:ph type="body" sz="quarter" idx="31"/>
          </p:nvPr>
        </p:nvSpPr>
        <p:spPr>
          <a:xfrm>
            <a:off x="5174104" y="3991525"/>
            <a:ext cx="1587295" cy="166199"/>
          </a:xfrm>
        </p:spPr>
        <p:txBody>
          <a:bodyPr/>
          <a:lstStyle/>
          <a:p>
            <a:r>
              <a:rPr lang="en-US" sz="1400" dirty="0"/>
              <a:t>Google Cloud Public Dataset</a:t>
            </a:r>
          </a:p>
        </p:txBody>
      </p:sp>
      <p:sp>
        <p:nvSpPr>
          <p:cNvPr id="80" name="Text Placeholder 16">
            <a:extLst>
              <a:ext uri="{FF2B5EF4-FFF2-40B4-BE49-F238E27FC236}">
                <a16:creationId xmlns:a16="http://schemas.microsoft.com/office/drawing/2014/main" id="{F3FD5A67-1FCC-9358-BF51-A1558A449FA1}"/>
              </a:ext>
            </a:extLst>
          </p:cNvPr>
          <p:cNvSpPr>
            <a:spLocks noGrp="1"/>
          </p:cNvSpPr>
          <p:nvPr>
            <p:ph type="body" sz="quarter" idx="34"/>
          </p:nvPr>
        </p:nvSpPr>
        <p:spPr>
          <a:xfrm>
            <a:off x="7244040" y="4002581"/>
            <a:ext cx="1587295" cy="166199"/>
          </a:xfrm>
        </p:spPr>
        <p:txBody>
          <a:bodyPr/>
          <a:lstStyle/>
          <a:p>
            <a:r>
              <a:rPr lang="en-US" sz="1600" dirty="0"/>
              <a:t>NASA Earthdata</a:t>
            </a:r>
          </a:p>
        </p:txBody>
      </p:sp>
      <p:sp>
        <p:nvSpPr>
          <p:cNvPr id="86" name="Text Placeholder 19">
            <a:extLst>
              <a:ext uri="{FF2B5EF4-FFF2-40B4-BE49-F238E27FC236}">
                <a16:creationId xmlns:a16="http://schemas.microsoft.com/office/drawing/2014/main" id="{5C3EDE2B-71CF-2F81-75D3-D43763E8B56E}"/>
              </a:ext>
            </a:extLst>
          </p:cNvPr>
          <p:cNvSpPr>
            <a:spLocks noGrp="1"/>
          </p:cNvSpPr>
          <p:nvPr>
            <p:ph type="body" sz="quarter" idx="37"/>
          </p:nvPr>
        </p:nvSpPr>
        <p:spPr>
          <a:xfrm>
            <a:off x="9466913" y="3991524"/>
            <a:ext cx="1587295" cy="166199"/>
          </a:xfrm>
        </p:spPr>
        <p:txBody>
          <a:bodyPr/>
          <a:lstStyle/>
          <a:p>
            <a:r>
              <a:rPr lang="en-US" sz="1600" dirty="0"/>
              <a:t>World Pop</a:t>
            </a:r>
          </a:p>
        </p:txBody>
      </p:sp>
      <p:sp>
        <p:nvSpPr>
          <p:cNvPr id="14" name="Text Placeholder 119">
            <a:extLst>
              <a:ext uri="{FF2B5EF4-FFF2-40B4-BE49-F238E27FC236}">
                <a16:creationId xmlns:a16="http://schemas.microsoft.com/office/drawing/2014/main" id="{E4C8DF3B-1E41-46C5-80F8-C3025F332691}"/>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pic>
        <p:nvPicPr>
          <p:cNvPr id="2060" name="Picture 12" descr="Google Cloud Database Services">
            <a:extLst>
              <a:ext uri="{FF2B5EF4-FFF2-40B4-BE49-F238E27FC236}">
                <a16:creationId xmlns:a16="http://schemas.microsoft.com/office/drawing/2014/main" id="{20F5783C-75E8-3492-6795-F801ABB04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9" y="2191239"/>
            <a:ext cx="1431603" cy="123776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864B85F4-7134-2250-D120-357D646FA01E}"/>
              </a:ext>
            </a:extLst>
          </p:cNvPr>
          <p:cNvPicPr>
            <a:picLocks noChangeAspect="1"/>
          </p:cNvPicPr>
          <p:nvPr/>
        </p:nvPicPr>
        <p:blipFill>
          <a:blip r:embed="rId5"/>
          <a:stretch>
            <a:fillRect/>
          </a:stretch>
        </p:blipFill>
        <p:spPr>
          <a:xfrm>
            <a:off x="416604" y="2243898"/>
            <a:ext cx="1587296" cy="1587296"/>
          </a:xfrm>
          <a:prstGeom prst="rect">
            <a:avLst/>
          </a:prstGeom>
        </p:spPr>
      </p:pic>
      <p:pic>
        <p:nvPicPr>
          <p:cNvPr id="77" name="Picture 76">
            <a:extLst>
              <a:ext uri="{FF2B5EF4-FFF2-40B4-BE49-F238E27FC236}">
                <a16:creationId xmlns:a16="http://schemas.microsoft.com/office/drawing/2014/main" id="{8C646F50-59A8-8DC4-875E-42204C28706E}"/>
              </a:ext>
            </a:extLst>
          </p:cNvPr>
          <p:cNvPicPr>
            <a:picLocks noChangeAspect="1"/>
          </p:cNvPicPr>
          <p:nvPr/>
        </p:nvPicPr>
        <p:blipFill>
          <a:blip r:embed="rId6"/>
          <a:stretch>
            <a:fillRect/>
          </a:stretch>
        </p:blipFill>
        <p:spPr>
          <a:xfrm>
            <a:off x="2216085" y="2606691"/>
            <a:ext cx="2809334" cy="766182"/>
          </a:xfrm>
          <a:prstGeom prst="rect">
            <a:avLst/>
          </a:prstGeom>
        </p:spPr>
      </p:pic>
      <p:pic>
        <p:nvPicPr>
          <p:cNvPr id="83" name="Picture 82">
            <a:extLst>
              <a:ext uri="{FF2B5EF4-FFF2-40B4-BE49-F238E27FC236}">
                <a16:creationId xmlns:a16="http://schemas.microsoft.com/office/drawing/2014/main" id="{CF282872-45C2-C12E-EFEE-A49DA48B3D5B}"/>
              </a:ext>
            </a:extLst>
          </p:cNvPr>
          <p:cNvPicPr>
            <a:picLocks noChangeAspect="1"/>
          </p:cNvPicPr>
          <p:nvPr/>
        </p:nvPicPr>
        <p:blipFill>
          <a:blip r:embed="rId7"/>
          <a:stretch>
            <a:fillRect/>
          </a:stretch>
        </p:blipFill>
        <p:spPr>
          <a:xfrm>
            <a:off x="7271810" y="2243898"/>
            <a:ext cx="1587295" cy="1237761"/>
          </a:xfrm>
          <a:prstGeom prst="rect">
            <a:avLst/>
          </a:prstGeom>
        </p:spPr>
      </p:pic>
      <p:pic>
        <p:nvPicPr>
          <p:cNvPr id="2062" name="Picture 14" descr="GSS StatsBank">
            <a:extLst>
              <a:ext uri="{FF2B5EF4-FFF2-40B4-BE49-F238E27FC236}">
                <a16:creationId xmlns:a16="http://schemas.microsoft.com/office/drawing/2014/main" id="{6283DEB1-9B7C-9599-5346-6C32B7A60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685" y="4889133"/>
            <a:ext cx="1664215" cy="9867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97BB86F-1E22-0080-5390-874C648DA04C}"/>
              </a:ext>
            </a:extLst>
          </p:cNvPr>
          <p:cNvSpPr txBox="1"/>
          <p:nvPr/>
        </p:nvSpPr>
        <p:spPr>
          <a:xfrm>
            <a:off x="4871864" y="6081431"/>
            <a:ext cx="2726765" cy="369332"/>
          </a:xfrm>
          <a:prstGeom prst="rect">
            <a:avLst/>
          </a:prstGeom>
          <a:noFill/>
        </p:spPr>
        <p:txBody>
          <a:bodyPr wrap="square" rtlCol="0">
            <a:spAutoFit/>
          </a:bodyPr>
          <a:lstStyle/>
          <a:p>
            <a:r>
              <a:rPr lang="en-US" b="1" dirty="0">
                <a:solidFill>
                  <a:srgbClr val="002060"/>
                </a:solidFill>
              </a:rPr>
              <a:t>Ghana Statistical Service</a:t>
            </a:r>
            <a:endParaRPr lang="en-GH" b="1" dirty="0">
              <a:solidFill>
                <a:srgbClr val="002060"/>
              </a:solidFill>
            </a:endParaRPr>
          </a:p>
        </p:txBody>
      </p:sp>
    </p:spTree>
    <p:extLst>
      <p:ext uri="{BB962C8B-B14F-4D97-AF65-F5344CB8AC3E}">
        <p14:creationId xmlns:p14="http://schemas.microsoft.com/office/powerpoint/2010/main" val="259691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EEBE-E7CD-6DD7-24BD-587A2376AA42}"/>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1EECCC6B-314C-4CC4-FF27-2952529AF320}"/>
              </a:ext>
            </a:extLst>
          </p:cNvPr>
          <p:cNvSpPr>
            <a:spLocks noGrp="1"/>
          </p:cNvSpPr>
          <p:nvPr>
            <p:ph type="title"/>
          </p:nvPr>
        </p:nvSpPr>
        <p:spPr>
          <a:xfrm>
            <a:off x="479376" y="836712"/>
            <a:ext cx="10805160" cy="707886"/>
          </a:xfrm>
        </p:spPr>
        <p:txBody>
          <a:bodyPr anchor="t">
            <a:normAutofit/>
          </a:bodyPr>
          <a:lstStyle/>
          <a:p>
            <a:r>
              <a:rPr lang="en-US" sz="3600" b="1" dirty="0">
                <a:solidFill>
                  <a:srgbClr val="7030A0"/>
                </a:solidFill>
              </a:rPr>
              <a:t>Why GLOBAL Open Data Matters</a:t>
            </a:r>
            <a:endParaRPr lang="en-US" sz="3600" dirty="0">
              <a:solidFill>
                <a:srgbClr val="7030A0"/>
              </a:solidFill>
            </a:endParaRPr>
          </a:p>
        </p:txBody>
      </p:sp>
      <p:sp>
        <p:nvSpPr>
          <p:cNvPr id="3" name="Subtitle 2">
            <a:extLst>
              <a:ext uri="{FF2B5EF4-FFF2-40B4-BE49-F238E27FC236}">
                <a16:creationId xmlns:a16="http://schemas.microsoft.com/office/drawing/2014/main" id="{E6BEDDBF-B6BD-9023-57E1-48731CE70BF7}"/>
              </a:ext>
            </a:extLst>
          </p:cNvPr>
          <p:cNvSpPr>
            <a:spLocks noGrp="1" noChangeArrowheads="1"/>
          </p:cNvSpPr>
          <p:nvPr>
            <p:ph sz="quarter" idx="13"/>
          </p:nvPr>
        </p:nvSpPr>
        <p:spPr bwMode="auto">
          <a:xfrm>
            <a:off x="407368" y="1844824"/>
            <a:ext cx="11089232" cy="4176464"/>
          </a:xfrm>
        </p:spPr>
        <p:style>
          <a:lnRef idx="2">
            <a:schemeClr val="accent3"/>
          </a:lnRef>
          <a:fillRef idx="1">
            <a:schemeClr val="lt1"/>
          </a:fillRef>
          <a:effectRef idx="0">
            <a:schemeClr val="accent3"/>
          </a:effectRef>
          <a:fontRef idx="minor">
            <a:schemeClr val="dk1"/>
          </a:fontRef>
        </p:style>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ü"/>
            </a:pPr>
            <a:r>
              <a:rPr lang="en-GH" altLang="en-GH" sz="2200" b="1" dirty="0">
                <a:solidFill>
                  <a:srgbClr val="0070C0"/>
                </a:solidFill>
              </a:rPr>
              <a:t>Collaboration</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Enables shared research and innovation across borders</a:t>
            </a:r>
            <a:endParaRPr lang="en-US" altLang="en-GH" sz="2200" dirty="0">
              <a:solidFill>
                <a:srgbClr val="0070C0"/>
              </a:solidFill>
            </a:endParaRPr>
          </a:p>
          <a:p>
            <a:pPr marL="0" indent="0" eaLnBrk="0" fontAlgn="base" hangingPunct="0">
              <a:spcBef>
                <a:spcPct val="0"/>
              </a:spcBef>
              <a:spcAft>
                <a:spcPts val="600"/>
              </a:spcAft>
              <a:buClrTx/>
              <a:buSzTx/>
              <a:buNone/>
            </a:pPr>
            <a:endParaRPr lang="en-US" altLang="en-GH" sz="2200" dirty="0">
              <a:solidFill>
                <a:srgbClr val="0070C0"/>
              </a:solidFill>
            </a:endParaRPr>
          </a:p>
          <a:p>
            <a:pPr eaLnBrk="0" fontAlgn="base" hangingPunct="0">
              <a:spcBef>
                <a:spcPct val="0"/>
              </a:spcBef>
              <a:spcAft>
                <a:spcPts val="600"/>
              </a:spcAft>
              <a:buClrTx/>
              <a:buSzTx/>
              <a:buFont typeface="Wingdings" panose="05000000000000000000" pitchFamily="2" charset="2"/>
              <a:buChar char="ü"/>
            </a:pPr>
            <a:r>
              <a:rPr lang="en-US" altLang="en-GH" sz="2200" b="1" dirty="0">
                <a:solidFill>
                  <a:srgbClr val="0070C0"/>
                </a:solidFill>
              </a:rPr>
              <a:t> </a:t>
            </a:r>
            <a:r>
              <a:rPr lang="en-GH" altLang="en-GH" sz="2200" b="1" dirty="0">
                <a:solidFill>
                  <a:srgbClr val="0070C0"/>
                </a:solidFill>
              </a:rPr>
              <a:t>Transparency</a:t>
            </a:r>
            <a:r>
              <a:rPr lang="en-US" altLang="en-GH" sz="2200" b="1" dirty="0">
                <a:solidFill>
                  <a:srgbClr val="0070C0"/>
                </a:solidFill>
              </a:rPr>
              <a:t>  </a:t>
            </a:r>
            <a:r>
              <a:rPr lang="en-GH" altLang="en-GH" sz="2200" dirty="0">
                <a:solidFill>
                  <a:srgbClr val="0070C0"/>
                </a:solidFill>
              </a:rPr>
              <a:t>: </a:t>
            </a:r>
            <a:r>
              <a:rPr lang="en-US" altLang="en-GH" sz="2200" dirty="0">
                <a:solidFill>
                  <a:srgbClr val="0070C0"/>
                </a:solidFill>
              </a:rPr>
              <a:t>     </a:t>
            </a:r>
            <a:r>
              <a:rPr lang="en-GH" altLang="en-GH" sz="2200" dirty="0">
                <a:solidFill>
                  <a:srgbClr val="0070C0"/>
                </a:solidFill>
              </a:rPr>
              <a:t>Provides public insight into global issues like economics and health</a:t>
            </a:r>
            <a:endParaRPr lang="en-US" altLang="en-GH" sz="2200" dirty="0">
              <a:solidFill>
                <a:srgbClr val="0070C0"/>
              </a:solidFill>
            </a:endParaRPr>
          </a:p>
          <a:p>
            <a:pPr marL="0" indent="0" eaLnBrk="0" fontAlgn="base" hangingPunct="0">
              <a:spcBef>
                <a:spcPct val="0"/>
              </a:spcBef>
              <a:spcAft>
                <a:spcPts val="600"/>
              </a:spcAft>
              <a:buClrTx/>
              <a:buSzTx/>
              <a:buNone/>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Innovation</a:t>
            </a:r>
            <a:r>
              <a:rPr kumimoji="0" lang="en-US" altLang="en-GH" sz="2200" b="1" i="0" u="none" strike="noStrike" cap="none" normalizeH="0" baseline="0" dirty="0">
                <a:ln>
                  <a:noFill/>
                </a:ln>
                <a:solidFill>
                  <a:srgbClr val="0070C0"/>
                </a:solidFill>
                <a:effectLst/>
              </a:rPr>
              <a:t>       </a:t>
            </a:r>
            <a:r>
              <a:rPr kumimoji="0" lang="en-GH" altLang="en-GH" sz="2200" i="0" u="none" strike="noStrike" cap="none" normalizeH="0" baseline="0" dirty="0">
                <a:ln>
                  <a:noFill/>
                </a:ln>
                <a:solidFill>
                  <a:srgbClr val="0070C0"/>
                </a:solidFill>
                <a:effectLst/>
              </a:rPr>
              <a:t>:</a:t>
            </a:r>
            <a:r>
              <a:rPr kumimoji="0" lang="en-US" altLang="en-GH" sz="2200" i="0" u="none" strike="noStrike" cap="none" normalizeH="0" baseline="0" dirty="0">
                <a:ln>
                  <a:noFill/>
                </a:ln>
                <a:solidFill>
                  <a:srgbClr val="0070C0"/>
                </a:solidFill>
                <a:effectLst/>
              </a:rPr>
              <a:t> </a:t>
            </a:r>
            <a:r>
              <a:rPr kumimoji="0" lang="en-US" altLang="en-GH" sz="2200" b="1"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Fuels new research, apps, and solutions</a:t>
            </a:r>
            <a:endParaRPr kumimoji="0" lang="en-US" altLang="en-GH" sz="2200" b="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tabLst/>
            </a:pPr>
            <a:endParaRPr kumimoji="0" lang="en-GH" altLang="en-GH" sz="2200" b="0" i="0" u="none" strike="noStrike" cap="none" normalizeH="0" baseline="0" dirty="0">
              <a:ln>
                <a:noFill/>
              </a:ln>
              <a:solidFill>
                <a:srgbClr val="0070C0"/>
              </a:solidFill>
              <a:effectLst/>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GH" altLang="en-GH" sz="2200" b="1" i="0" u="none" strike="noStrike" cap="none" normalizeH="0" baseline="0" dirty="0">
                <a:ln>
                  <a:noFill/>
                </a:ln>
                <a:solidFill>
                  <a:srgbClr val="0070C0"/>
                </a:solidFill>
                <a:effectLst/>
              </a:rPr>
              <a:t>Evidence-Based Decisions</a:t>
            </a:r>
            <a:r>
              <a:rPr kumimoji="0" lang="en-US" altLang="en-GH" sz="2200" b="1" i="0" u="none" strike="noStrike" cap="none" normalizeH="0" baseline="0" dirty="0">
                <a:ln>
                  <a:noFill/>
                </a:ln>
                <a:solidFill>
                  <a:srgbClr val="0070C0"/>
                </a:solidFill>
                <a:effectLst/>
              </a:rPr>
              <a:t>  </a:t>
            </a:r>
            <a:r>
              <a:rPr kumimoji="0" lang="en-GH" altLang="en-GH" sz="2200" b="1" i="0" u="none" strike="noStrike" cap="none" normalizeH="0" baseline="0" dirty="0">
                <a:ln>
                  <a:noFill/>
                </a:ln>
                <a:solidFill>
                  <a:srgbClr val="0070C0"/>
                </a:solidFill>
                <a:effectLst/>
              </a:rPr>
              <a:t>:</a:t>
            </a:r>
            <a:r>
              <a:rPr kumimoji="0" lang="en-GH" altLang="en-GH" sz="2200" b="0" i="0" u="none" strike="noStrike" cap="none" normalizeH="0" baseline="0" dirty="0">
                <a:ln>
                  <a:noFill/>
                </a:ln>
                <a:solidFill>
                  <a:srgbClr val="0070C0"/>
                </a:solidFill>
                <a:effectLst/>
              </a:rPr>
              <a:t> </a:t>
            </a:r>
            <a:r>
              <a:rPr kumimoji="0" lang="en-US" altLang="en-GH" sz="2200" b="0" i="0" u="none" strike="noStrike" cap="none" normalizeH="0" baseline="0" dirty="0">
                <a:ln>
                  <a:noFill/>
                </a:ln>
                <a:solidFill>
                  <a:srgbClr val="0070C0"/>
                </a:solidFill>
                <a:effectLst/>
              </a:rPr>
              <a:t>   </a:t>
            </a:r>
            <a:r>
              <a:rPr kumimoji="0" lang="en-GH" altLang="en-GH" sz="2200" b="0" i="0" u="none" strike="noStrike" cap="none" normalizeH="0" baseline="0" dirty="0">
                <a:ln>
                  <a:noFill/>
                </a:ln>
                <a:solidFill>
                  <a:srgbClr val="0070C0"/>
                </a:solidFill>
                <a:effectLst/>
              </a:rPr>
              <a:t>Supports policy-making with facts</a:t>
            </a:r>
            <a:endParaRPr kumimoji="0" lang="en-US" altLang="en-GH" sz="2200" i="0" u="none" strike="noStrike" cap="none" normalizeH="0" baseline="0" dirty="0">
              <a:ln>
                <a:noFill/>
              </a:ln>
              <a:solidFill>
                <a:srgbClr val="0070C0"/>
              </a:solidFill>
              <a:effectLst/>
            </a:endParaRPr>
          </a:p>
          <a:p>
            <a:pPr marL="0" marR="0" lvl="0" indent="0" defTabSz="914400" rtl="0" eaLnBrk="0" fontAlgn="base" latinLnBrk="0" hangingPunct="0">
              <a:spcBef>
                <a:spcPct val="0"/>
              </a:spcBef>
              <a:spcAft>
                <a:spcPts val="600"/>
              </a:spcAft>
              <a:buClrTx/>
              <a:buSzTx/>
              <a:buNone/>
              <a:tabLst/>
            </a:pPr>
            <a:endParaRPr lang="en-US" altLang="en-GH" sz="2200" b="1" dirty="0">
              <a:solidFill>
                <a:srgbClr val="0070C0"/>
              </a:solidFill>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GH" sz="2200" b="1" i="0" u="none" strike="noStrike" cap="none" normalizeH="0" baseline="0" dirty="0">
                <a:ln>
                  <a:noFill/>
                </a:ln>
                <a:solidFill>
                  <a:srgbClr val="0070C0"/>
                </a:solidFill>
                <a:effectLst/>
              </a:rPr>
              <a:t>Accountability   </a:t>
            </a:r>
            <a:r>
              <a:rPr kumimoji="0" lang="en-US" altLang="en-GH" sz="2200" b="0" i="0" u="none" strike="noStrike" cap="none" normalizeH="0" baseline="0" dirty="0">
                <a:ln>
                  <a:noFill/>
                </a:ln>
                <a:solidFill>
                  <a:srgbClr val="0070C0"/>
                </a:solidFill>
                <a:effectLst/>
              </a:rPr>
              <a:t>:     Allows tracking of progress (e.g., SDGs) and holding entities responsible</a:t>
            </a:r>
            <a:endParaRPr kumimoji="0" lang="en-GH" altLang="en-GH" sz="2200" b="0" i="0" u="none" strike="noStrike" cap="none" normalizeH="0" baseline="0" dirty="0">
              <a:ln>
                <a:noFill/>
              </a:ln>
              <a:solidFill>
                <a:srgbClr val="0070C0"/>
              </a:solidFill>
              <a:effectLst/>
            </a:endParaRPr>
          </a:p>
        </p:txBody>
      </p:sp>
      <p:pic>
        <p:nvPicPr>
          <p:cNvPr id="5" name="Picture Placeholder 4">
            <a:extLst>
              <a:ext uri="{FF2B5EF4-FFF2-40B4-BE49-F238E27FC236}">
                <a16:creationId xmlns:a16="http://schemas.microsoft.com/office/drawing/2014/main" id="{4B2AE457-A895-6C2F-F7B9-B0FE40D9373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63880" r="-1" b="29446"/>
          <a:stretch>
            <a:fillRect/>
          </a:stretch>
        </p:blipFill>
        <p:spPr>
          <a:xfrm>
            <a:off x="20" y="10"/>
            <a:ext cx="8329266" cy="457190"/>
          </a:xfrm>
          <a:noFill/>
        </p:spPr>
      </p:pic>
      <p:sp>
        <p:nvSpPr>
          <p:cNvPr id="97" name="Slide Number Placeholder 5">
            <a:extLst>
              <a:ext uri="{FF2B5EF4-FFF2-40B4-BE49-F238E27FC236}">
                <a16:creationId xmlns:a16="http://schemas.microsoft.com/office/drawing/2014/main" id="{408AE615-6B9F-C1B2-5D48-93EDE1458944}"/>
              </a:ext>
            </a:extLst>
          </p:cNvPr>
          <p:cNvSpPr>
            <a:spLocks noGrp="1"/>
          </p:cNvSpPr>
          <p:nvPr>
            <p:ph type="sldNum" sz="quarter" idx="4"/>
          </p:nvPr>
        </p:nvSpPr>
        <p:spPr>
          <a:xfrm>
            <a:off x="628788" y="6339840"/>
            <a:ext cx="302281" cy="365760"/>
          </a:xfrm>
        </p:spPr>
        <p:txBody>
          <a:bodyPr/>
          <a:lstStyle/>
          <a:p>
            <a:pPr>
              <a:spcAft>
                <a:spcPts val="600"/>
              </a:spcAft>
            </a:pPr>
            <a:fld id="{4FAB73BC-B049-4115-A692-8D63A059BFB8}" type="slidenum">
              <a:rPr lang="en-US" noProof="0" smtClean="0"/>
              <a:pPr>
                <a:spcAft>
                  <a:spcPts val="600"/>
                </a:spcAft>
              </a:pPr>
              <a:t>9</a:t>
            </a:fld>
            <a:endParaRPr lang="en-US" noProof="0"/>
          </a:p>
        </p:txBody>
      </p:sp>
    </p:spTree>
    <p:extLst>
      <p:ext uri="{BB962C8B-B14F-4D97-AF65-F5344CB8AC3E}">
        <p14:creationId xmlns:p14="http://schemas.microsoft.com/office/powerpoint/2010/main" val="3833153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3.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1749</TotalTime>
  <Words>1268</Words>
  <Application>Microsoft Office PowerPoint</Application>
  <PresentationFormat>Widescreen</PresentationFormat>
  <Paragraphs>196</Paragraphs>
  <Slides>32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Tw Cen MT</vt:lpstr>
      <vt:lpstr>Tw Cen MT Condensed</vt:lpstr>
      <vt:lpstr>Wingdings</vt:lpstr>
      <vt:lpstr>Wingdings 3</vt:lpstr>
      <vt:lpstr>ModernClassicBlock-3</vt:lpstr>
      <vt:lpstr> Group 4</vt:lpstr>
      <vt:lpstr>PowerPoint Presentation</vt:lpstr>
      <vt:lpstr>TASK</vt:lpstr>
      <vt:lpstr>GOAL</vt:lpstr>
      <vt:lpstr>ORDER OF PRESENTATION</vt:lpstr>
      <vt:lpstr>What is open data Sources?</vt:lpstr>
      <vt:lpstr>Sources of Global Open Data</vt:lpstr>
      <vt:lpstr>SOURCEs with minimal restrictions</vt:lpstr>
      <vt:lpstr>Why GLOBAL Open Data Matters</vt:lpstr>
      <vt:lpstr>  THREE KEY OPEN DATA SOURCES</vt:lpstr>
      <vt:lpstr>Demonstrating access to the three key Open Data Sources  </vt:lpstr>
      <vt:lpstr>ACCESS TO World Bank Open Data </vt:lpstr>
      <vt:lpstr>PowerPoint Presentation</vt:lpstr>
      <vt:lpstr>PowerPoint Presentation</vt:lpstr>
      <vt:lpstr>PowerPoint Presentation</vt:lpstr>
      <vt:lpstr>PowerPoint Presentation</vt:lpstr>
      <vt:lpstr>ACCESS TO United Nations Open Data</vt:lpstr>
      <vt:lpstr>PowerPoint Presentation</vt:lpstr>
      <vt:lpstr>PowerPoint Presentation</vt:lpstr>
      <vt:lpstr>PowerPoint Presentation</vt:lpstr>
      <vt:lpstr>PowerPoint Presentation</vt:lpstr>
      <vt:lpstr>PowerPoint Presentation</vt:lpstr>
      <vt:lpstr>ACCESS TO WHO Global Health Observatory</vt:lpstr>
      <vt:lpstr>PowerPoint Presentation</vt:lpstr>
      <vt:lpstr>PowerPoint Presentation</vt:lpstr>
      <vt:lpstr>PowerPoint Presentation</vt:lpstr>
      <vt:lpstr>PowerPoint Presentation</vt:lpstr>
      <vt:lpstr>BEST PRACTICES</vt:lpstr>
      <vt:lpstr>CONCLUSION</vt:lpstr>
      <vt:lpstr>PowerPoint Presentation</vt:lpstr>
      <vt:lpstr>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Group 4</dc:title>
  <dc:creator>Kierra Gunnell</dc:creator>
  <cp:lastModifiedBy>Priscilla </cp:lastModifiedBy>
  <cp:revision>14</cp:revision>
  <dcterms:created xsi:type="dcterms:W3CDTF">2025-08-09T22:14:59Z</dcterms:created>
  <dcterms:modified xsi:type="dcterms:W3CDTF">2025-08-14T12:28:41Z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